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7" r:id="rId2"/>
    <p:sldId id="262" r:id="rId3"/>
    <p:sldId id="258" r:id="rId4"/>
    <p:sldId id="260" r:id="rId5"/>
    <p:sldId id="259" r:id="rId6"/>
    <p:sldId id="261" r:id="rId7"/>
    <p:sldId id="263" r:id="rId8"/>
    <p:sldId id="264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0"/>
    <a:srgbClr val="CC3300"/>
    <a:srgbClr val="0000FF"/>
    <a:srgbClr val="FF7C80"/>
    <a:srgbClr val="ED9B57"/>
    <a:srgbClr val="006600"/>
    <a:srgbClr val="FF6600"/>
    <a:srgbClr val="0F01BF"/>
    <a:srgbClr val="FF6699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24" autoAdjust="0"/>
    <p:restoredTop sz="94660"/>
  </p:normalViewPr>
  <p:slideViewPr>
    <p:cSldViewPr>
      <p:cViewPr varScale="1">
        <p:scale>
          <a:sx n="69" d="100"/>
          <a:sy n="69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1.xlsx"/><Relationship Id="rId1" Type="http://schemas.openxmlformats.org/officeDocument/2006/relationships/image" Target="../media/image15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2.xlsx"/><Relationship Id="rId1" Type="http://schemas.openxmlformats.org/officeDocument/2006/relationships/image" Target="../media/image15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3.xlsx"/><Relationship Id="rId1" Type="http://schemas.openxmlformats.org/officeDocument/2006/relationships/image" Target="../media/image15.jpe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4.xlsx"/><Relationship Id="rId1" Type="http://schemas.openxmlformats.org/officeDocument/2006/relationships/image" Target="../media/image15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 lang="es-MX"/>
            </a:pPr>
            <a:r>
              <a:rPr lang="en-US" sz="1500" baseline="0">
                <a:solidFill>
                  <a:srgbClr val="FF0000"/>
                </a:solidFill>
              </a:rPr>
              <a:t>Población Pre-Autonomía</a:t>
            </a:r>
          </a:p>
        </c:rich>
      </c:tx>
      <c:layout/>
    </c:title>
    <c:view3D>
      <c:rAngAx val="1"/>
    </c:view3D>
    <c:sideWall>
      <c:sp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  <a:tileRect/>
        </a:gradFill>
      </c:spPr>
    </c:sideWall>
    <c:backWall>
      <c:sp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  <a:tileRect/>
        </a:gradFill>
      </c:spPr>
    </c:backWall>
    <c:plotArea>
      <c:layout>
        <c:manualLayout>
          <c:layoutTarget val="inner"/>
          <c:xMode val="edge"/>
          <c:yMode val="edge"/>
          <c:x val="0.1454750550547379"/>
          <c:y val="0.1547332112186883"/>
          <c:w val="0.85452494494526055"/>
          <c:h val="0.67678093108452353"/>
        </c:manualLayout>
      </c:layout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Población Pre-Autonomía</c:v>
                </c:pt>
              </c:strCache>
            </c:strRef>
          </c:tx>
          <c:spPr>
            <a:solidFill>
              <a:srgbClr val="1F497D">
                <a:lumMod val="60000"/>
                <a:lumOff val="40000"/>
                <a:alpha val="90000"/>
              </a:srgbClr>
            </a:solidFill>
            <a:ln>
              <a:solidFill>
                <a:schemeClr val="tx2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  <c:dLbls>
            <c:dLbl>
              <c:idx val="0"/>
              <c:layout>
                <c:manualLayout>
                  <c:x val="1.3413816230717714E-2"/>
                  <c:y val="-4.0281973816717123E-3"/>
                </c:manualLayout>
              </c:layout>
              <c:showVal val="1"/>
            </c:dLbl>
            <c:dLbl>
              <c:idx val="1"/>
              <c:layout>
                <c:manualLayout>
                  <c:x val="8.0482897384305686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0731052984574094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8.0482897384305686E-3"/>
                  <c:y val="-8.056394763343424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3.755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8.0480784972300889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lang="es-MX" b="1" i="0" baseline="0">
                    <a:solidFill>
                      <a:srgbClr val="FF0000"/>
                    </a:solidFill>
                  </a:defRPr>
                </a:pPr>
                <a:endParaRPr lang="es-ES"/>
              </a:p>
            </c:txPr>
            <c:showVal val="1"/>
          </c:dLbls>
          <c:cat>
            <c:strRef>
              <c:f>Hoja1!$A$2:$A$6</c:f>
              <c:strCache>
                <c:ptCount val="5"/>
                <c:pt idx="0">
                  <c:v>Florentino Ameghino</c:v>
                </c:pt>
                <c:pt idx="1">
                  <c:v>Tres Lomas</c:v>
                </c:pt>
                <c:pt idx="2">
                  <c:v>Verónica</c:v>
                </c:pt>
                <c:pt idx="3">
                  <c:v>Lezama</c:v>
                </c:pt>
                <c:pt idx="4">
                  <c:v>Huanguelen</c:v>
                </c:pt>
              </c:strCache>
            </c:strRef>
          </c:cat>
          <c:val>
            <c:numRef>
              <c:f>Hoja1!$B$2:$B$6</c:f>
              <c:numCache>
                <c:formatCode>#,##0</c:formatCode>
                <c:ptCount val="5"/>
                <c:pt idx="0">
                  <c:v>5197</c:v>
                </c:pt>
                <c:pt idx="1">
                  <c:v>5407</c:v>
                </c:pt>
                <c:pt idx="2">
                  <c:v>5138</c:v>
                </c:pt>
                <c:pt idx="3">
                  <c:v>3736</c:v>
                </c:pt>
                <c:pt idx="4">
                  <c:v>5110</c:v>
                </c:pt>
              </c:numCache>
            </c:numRef>
          </c:val>
        </c:ser>
        <c:dLbls/>
        <c:gapWidth val="255"/>
        <c:gapDepth val="93"/>
        <c:shape val="box"/>
        <c:axId val="101688832"/>
        <c:axId val="101690368"/>
        <c:axId val="0"/>
      </c:bar3DChart>
      <c:catAx>
        <c:axId val="10168883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MX" sz="900" b="1" baseline="0"/>
            </a:pPr>
            <a:endParaRPr lang="es-ES"/>
          </a:p>
        </c:txPr>
        <c:crossAx val="101690368"/>
        <c:crosses val="autoZero"/>
        <c:auto val="1"/>
        <c:lblAlgn val="ctr"/>
        <c:lblOffset val="100"/>
      </c:catAx>
      <c:valAx>
        <c:axId val="101690368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lang="es-MX" b="1"/>
            </a:pPr>
            <a:endParaRPr lang="es-ES"/>
          </a:p>
        </c:txPr>
        <c:crossAx val="101688832"/>
        <c:crosses val="autoZero"/>
        <c:crossBetween val="between"/>
      </c:valAx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solidFill>
            <a:schemeClr val="tx2"/>
          </a:solidFill>
        </a:ln>
        <a:effectLst>
          <a:innerShdw blurRad="114300">
            <a:prstClr val="black"/>
          </a:innerShdw>
        </a:effectLst>
      </c:spPr>
    </c:plotArea>
    <c:plotVisOnly val="1"/>
    <c:dispBlanksAs val="gap"/>
  </c:chart>
  <c:spPr>
    <a:blipFill dpi="0" rotWithShape="1">
      <a:blip xmlns:r="http://schemas.openxmlformats.org/officeDocument/2006/relationships" r:embed="rId1">
        <a:alphaModFix amt="50000"/>
      </a:blip>
      <a:srcRect/>
      <a:tile tx="0" ty="0" sx="100000" sy="100000" flip="none" algn="tl"/>
    </a:blipFill>
    <a:scene3d>
      <a:camera prst="orthographicFront"/>
      <a:lightRig rig="threePt" dir="t"/>
    </a:scene3d>
    <a:sp3d>
      <a:bevelT/>
    </a:sp3d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 lang="es-MX"/>
            </a:pPr>
            <a:r>
              <a:rPr lang="en-US" sz="1500">
                <a:solidFill>
                  <a:srgbClr val="FF0000"/>
                </a:solidFill>
              </a:rPr>
              <a:t>Población Post-Autonomía</a:t>
            </a:r>
            <a:r>
              <a:rPr lang="en-US" sz="1500" baseline="0">
                <a:solidFill>
                  <a:srgbClr val="FF0000"/>
                </a:solidFill>
              </a:rPr>
              <a:t> Municipal</a:t>
            </a:r>
            <a:endParaRPr lang="en-US" sz="1500">
              <a:solidFill>
                <a:srgbClr val="FF0000"/>
              </a:solidFill>
            </a:endParaRPr>
          </a:p>
        </c:rich>
      </c:tx>
      <c:layout/>
    </c:title>
    <c:view3D>
      <c:rAngAx val="1"/>
    </c:view3D>
    <c:sideWall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</c:sideWall>
    <c:backWall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Población Actual-Autonomos (Indec 2011)</c:v>
                </c:pt>
              </c:strCache>
            </c:strRef>
          </c:tx>
          <c:spPr>
            <a:solidFill>
              <a:srgbClr val="1F497D">
                <a:lumMod val="60000"/>
                <a:lumOff val="40000"/>
                <a:alpha val="90000"/>
              </a:srgbClr>
            </a:solidFill>
            <a:ln>
              <a:solidFill>
                <a:srgbClr val="1F497D"/>
              </a:solidFill>
            </a:ln>
          </c:spPr>
          <c:dLbls>
            <c:dLbl>
              <c:idx val="0"/>
              <c:layout>
                <c:manualLayout>
                  <c:x val="7.0555032925682104E-3"/>
                  <c:y val="-4.0314452731304174E-3"/>
                </c:manualLayout>
              </c:layout>
              <c:showVal val="1"/>
            </c:dLbl>
            <c:dLbl>
              <c:idx val="1"/>
              <c:layout>
                <c:manualLayout>
                  <c:x val="7.0555032925682104E-3"/>
                  <c:y val="-4.0314452731304174E-3"/>
                </c:manualLayout>
              </c:layout>
              <c:showVal val="1"/>
            </c:dLbl>
            <c:dLbl>
              <c:idx val="2"/>
              <c:layout>
                <c:manualLayout>
                  <c:x val="1.6707590344247548E-2"/>
                  <c:y val="-3.2496958288377345E-3"/>
                </c:manualLayout>
              </c:layout>
              <c:showVal val="1"/>
            </c:dLbl>
            <c:dLbl>
              <c:idx val="3"/>
              <c:layout>
                <c:manualLayout>
                  <c:x val="1.6870646370566379E-2"/>
                  <c:y val="-7.4555986624121138E-3"/>
                </c:manualLayout>
              </c:layout>
              <c:showVal val="1"/>
            </c:dLbl>
            <c:dLbl>
              <c:idx val="4"/>
              <c:layout>
                <c:manualLayout>
                  <c:x val="1.6870646370566379E-2"/>
                  <c:y val="-3.8872691933916422E-3"/>
                </c:manualLayout>
              </c:layout>
              <c:showVal val="1"/>
            </c:dLbl>
            <c:txPr>
              <a:bodyPr/>
              <a:lstStyle/>
              <a:p>
                <a:pPr>
                  <a:defRPr lang="es-MX" b="1">
                    <a:solidFill>
                      <a:srgbClr val="FF0000"/>
                    </a:solidFill>
                  </a:defRPr>
                </a:pPr>
                <a:endParaRPr lang="es-ES"/>
              </a:p>
            </c:txPr>
            <c:showVal val="1"/>
          </c:dLbls>
          <c:cat>
            <c:strRef>
              <c:f>Hoja1!$A$2:$A$6</c:f>
              <c:strCache>
                <c:ptCount val="5"/>
                <c:pt idx="0">
                  <c:v>Florentino Ameghino</c:v>
                </c:pt>
                <c:pt idx="1">
                  <c:v>Tres Lomas</c:v>
                </c:pt>
                <c:pt idx="2">
                  <c:v>Verónica</c:v>
                </c:pt>
                <c:pt idx="3">
                  <c:v>Lezama</c:v>
                </c:pt>
                <c:pt idx="4">
                  <c:v>Huanguelen</c:v>
                </c:pt>
              </c:strCache>
            </c:strRef>
          </c:cat>
          <c:val>
            <c:numRef>
              <c:f>Hoja1!$B$2:$B$6</c:f>
              <c:numCache>
                <c:formatCode>#,##0</c:formatCode>
                <c:ptCount val="5"/>
                <c:pt idx="0">
                  <c:v>7980</c:v>
                </c:pt>
                <c:pt idx="1">
                  <c:v>8152</c:v>
                </c:pt>
                <c:pt idx="2">
                  <c:v>7452</c:v>
                </c:pt>
                <c:pt idx="3">
                  <c:v>4858</c:v>
                </c:pt>
                <c:pt idx="4">
                  <c:v>5110</c:v>
                </c:pt>
              </c:numCache>
            </c:numRef>
          </c:val>
        </c:ser>
        <c:dLbls/>
        <c:gapWidth val="255"/>
        <c:gapDepth val="93"/>
        <c:shape val="box"/>
        <c:axId val="103982976"/>
        <c:axId val="103984512"/>
        <c:axId val="0"/>
      </c:bar3DChart>
      <c:catAx>
        <c:axId val="10398297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MX" b="1"/>
            </a:pPr>
            <a:endParaRPr lang="es-ES"/>
          </a:p>
        </c:txPr>
        <c:crossAx val="103984512"/>
        <c:crosses val="autoZero"/>
        <c:auto val="1"/>
        <c:lblAlgn val="ctr"/>
        <c:lblOffset val="100"/>
      </c:catAx>
      <c:valAx>
        <c:axId val="103984512"/>
        <c:scaling>
          <c:orientation val="minMax"/>
        </c:scaling>
        <c:axPos val="l"/>
        <c:majorGridlines/>
        <c:numFmt formatCode="#,##0" sourceLinked="1"/>
        <c:tickLblPos val="nextTo"/>
        <c:spPr>
          <a:noFill/>
        </c:spPr>
        <c:txPr>
          <a:bodyPr/>
          <a:lstStyle/>
          <a:p>
            <a:pPr>
              <a:defRPr lang="es-MX" b="1"/>
            </a:pPr>
            <a:endParaRPr lang="es-ES"/>
          </a:p>
        </c:txPr>
        <c:crossAx val="103982976"/>
        <c:crosses val="autoZero"/>
        <c:crossBetween val="between"/>
      </c:valAx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c:spPr>
    </c:plotArea>
    <c:plotVisOnly val="1"/>
    <c:dispBlanksAs val="gap"/>
  </c:chart>
  <c:spPr>
    <a:blipFill dpi="0" rotWithShape="1">
      <a:blip xmlns:r="http://schemas.openxmlformats.org/officeDocument/2006/relationships" r:embed="rId1">
        <a:alphaModFix amt="50000"/>
      </a:blip>
      <a:srcRect/>
      <a:tile tx="0" ty="0" sx="100000" sy="100000" flip="none" algn="tl"/>
    </a:blipFill>
    <a:scene3d>
      <a:camera prst="orthographicFront"/>
      <a:lightRig rig="threePt" dir="t"/>
    </a:scene3d>
    <a:sp3d>
      <a:bevelT/>
    </a:sp3d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 lang="es-MX"/>
            </a:pPr>
            <a:r>
              <a:rPr lang="en-US" sz="1500">
                <a:solidFill>
                  <a:srgbClr val="FF0000"/>
                </a:solidFill>
              </a:rPr>
              <a:t>Superficie </a:t>
            </a:r>
            <a:r>
              <a:rPr lang="en-US" sz="1600">
                <a:solidFill>
                  <a:srgbClr val="FF0000"/>
                </a:solidFill>
              </a:rPr>
              <a:t>Pre-Autonomía</a:t>
            </a:r>
          </a:p>
        </c:rich>
      </c:tx>
      <c:layout/>
    </c:title>
    <c:view3D>
      <c:rAngAx val="1"/>
    </c:view3D>
    <c:sideWall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</c:sideWall>
    <c:backWall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Superficie Pre-Autonomía</c:v>
                </c:pt>
              </c:strCache>
            </c:strRef>
          </c:tx>
          <c:spPr>
            <a:solidFill>
              <a:srgbClr val="9BBB59">
                <a:lumMod val="60000"/>
                <a:lumOff val="40000"/>
                <a:alpha val="90000"/>
              </a:srgbClr>
            </a:solidFill>
            <a:ln>
              <a:solidFill>
                <a:schemeClr val="accent3">
                  <a:lumMod val="50000"/>
                </a:schemeClr>
              </a:solidFill>
            </a:ln>
          </c:spPr>
          <c:dLbls>
            <c:dLbl>
              <c:idx val="0"/>
              <c:layout>
                <c:manualLayout>
                  <c:x val="1.6462841015992533E-2"/>
                  <c:y val="-1.2094653256026926E-2"/>
                </c:manualLayout>
              </c:layout>
              <c:showVal val="1"/>
            </c:dLbl>
            <c:dLbl>
              <c:idx val="1"/>
              <c:layout>
                <c:manualLayout>
                  <c:x val="2.3518344308560677E-2"/>
                  <c:y val="-2.0157226365652078E-2"/>
                </c:manualLayout>
              </c:layout>
              <c:showVal val="1"/>
            </c:dLbl>
            <c:dLbl>
              <c:idx val="2"/>
              <c:layout>
                <c:manualLayout>
                  <c:x val="2.1166509877704607E-2"/>
                  <c:y val="-2.4188671638782425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3.480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1.4111006585136398E-2"/>
                  <c:y val="-2.0157226365652078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4.227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1.4111006585136398E-2"/>
                  <c:y val="-2.0157226365652078E-2"/>
                </c:manualLayout>
              </c:layout>
              <c:showVal val="1"/>
            </c:dLbl>
            <c:dLbl>
              <c:idx val="5"/>
              <c:layout>
                <c:manualLayout>
                  <c:x val="9.4073377234243048E-3"/>
                  <c:y val="3.6954488102296202E-17"/>
                </c:manualLayout>
              </c:layout>
              <c:showVal val="1"/>
            </c:dLbl>
            <c:dLbl>
              <c:idx val="6"/>
              <c:layout>
                <c:manualLayout>
                  <c:x val="1.4111006585136398E-2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9.4073377234243048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lang="es-MX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ES"/>
              </a:p>
            </c:txPr>
            <c:showVal val="1"/>
          </c:dLbls>
          <c:cat>
            <c:strRef>
              <c:f>Hoja1!$A$2:$A$6</c:f>
              <c:strCache>
                <c:ptCount val="5"/>
                <c:pt idx="0">
                  <c:v>Gral. Pinto y Florentino  Ameghino</c:v>
                </c:pt>
                <c:pt idx="1">
                  <c:v>Pellegrini y Tres Lomas</c:v>
                </c:pt>
                <c:pt idx="2">
                  <c:v>Magdalena y Verónica</c:v>
                </c:pt>
                <c:pt idx="3">
                  <c:v>Chascomús y Lezama</c:v>
                </c:pt>
                <c:pt idx="4">
                  <c:v>Huanguelén</c:v>
                </c:pt>
              </c:strCache>
            </c:strRef>
          </c:cat>
          <c:val>
            <c:numRef>
              <c:f>Hoja1!$B$2:$B$6</c:f>
              <c:numCache>
                <c:formatCode>#,##0</c:formatCode>
                <c:ptCount val="5"/>
                <c:pt idx="0">
                  <c:v>4370</c:v>
                </c:pt>
                <c:pt idx="1">
                  <c:v>3123</c:v>
                </c:pt>
                <c:pt idx="2">
                  <c:v>3490</c:v>
                </c:pt>
                <c:pt idx="3">
                  <c:v>4225</c:v>
                </c:pt>
                <c:pt idx="4">
                  <c:v>0</c:v>
                </c:pt>
              </c:numCache>
            </c:numRef>
          </c:val>
        </c:ser>
        <c:dLbls/>
        <c:shape val="box"/>
        <c:axId val="95749632"/>
        <c:axId val="96998144"/>
        <c:axId val="0"/>
      </c:bar3DChart>
      <c:catAx>
        <c:axId val="9574963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MX" b="1"/>
            </a:pPr>
            <a:endParaRPr lang="es-ES"/>
          </a:p>
        </c:txPr>
        <c:crossAx val="96998144"/>
        <c:crosses val="autoZero"/>
        <c:auto val="1"/>
        <c:lblAlgn val="ctr"/>
        <c:lblOffset val="100"/>
      </c:catAx>
      <c:valAx>
        <c:axId val="96998144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lang="es-MX" b="1" i="0" baseline="0"/>
            </a:pPr>
            <a:endParaRPr lang="es-ES"/>
          </a:p>
        </c:txPr>
        <c:crossAx val="95749632"/>
        <c:crosses val="autoZero"/>
        <c:crossBetween val="between"/>
      </c:valAx>
      <c:sp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c:spPr>
    </c:plotArea>
    <c:plotVisOnly val="1"/>
    <c:dispBlanksAs val="gap"/>
  </c:chart>
  <c:spPr>
    <a:blipFill dpi="0" rotWithShape="1">
      <a:blip xmlns:r="http://schemas.openxmlformats.org/officeDocument/2006/relationships" r:embed="rId1">
        <a:alphaModFix amt="50000"/>
      </a:blip>
      <a:srcRect/>
      <a:tile tx="0" ty="0" sx="100000" sy="100000" flip="none" algn="tl"/>
    </a:blipFill>
    <a:scene3d>
      <a:camera prst="orthographicFront"/>
      <a:lightRig rig="threePt" dir="t"/>
    </a:scene3d>
    <a:sp3d>
      <a:bevelT/>
    </a:sp3d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 lang="es-MX"/>
            </a:pPr>
            <a:r>
              <a:rPr lang="en-US" sz="1600">
                <a:solidFill>
                  <a:srgbClr val="FF0000"/>
                </a:solidFill>
              </a:rPr>
              <a:t>Superficie Post-Autonomía</a:t>
            </a:r>
          </a:p>
        </c:rich>
      </c:tx>
      <c:layout/>
    </c:title>
    <c:view3D>
      <c:rAngAx val="1"/>
    </c:view3D>
    <c:sideWall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</c:sideWall>
    <c:backWall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0.10165998770379445"/>
          <c:y val="0.13155621723458555"/>
          <c:w val="0.87246983355679875"/>
          <c:h val="0.5773931151168088"/>
        </c:manualLayout>
      </c:layout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Superficie Post-Autonomía</c:v>
                </c:pt>
              </c:strCache>
            </c:strRef>
          </c:tx>
          <c:spPr>
            <a:solidFill>
              <a:srgbClr val="9BBB59">
                <a:lumMod val="60000"/>
                <a:lumOff val="40000"/>
                <a:alpha val="90000"/>
              </a:srgbClr>
            </a:solidFill>
            <a:ln>
              <a:solidFill>
                <a:srgbClr val="9BBB59">
                  <a:lumMod val="50000"/>
                </a:srgbClr>
              </a:solidFill>
            </a:ln>
          </c:spPr>
          <c:dLbls>
            <c:dLbl>
              <c:idx val="0"/>
              <c:layout>
                <c:manualLayout>
                  <c:x val="9.4073377234243048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lang="es-MX" b="1">
                        <a:solidFill>
                          <a:schemeClr val="tx2">
                            <a:lumMod val="75000"/>
                          </a:schemeClr>
                        </a:solidFill>
                      </a:defRPr>
                    </a:pPr>
                    <a:r>
                      <a:rPr lang="en-US" b="1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2.545</a:t>
                    </a:r>
                  </a:p>
                </c:rich>
              </c:tx>
              <c:spPr/>
              <c:showVal val="1"/>
            </c:dLbl>
            <c:dLbl>
              <c:idx val="1"/>
              <c:spPr/>
              <c:txPr>
                <a:bodyPr/>
                <a:lstStyle/>
                <a:p>
                  <a:pPr>
                    <a:defRPr lang="es-MX" b="1">
                      <a:solidFill>
                        <a:schemeClr val="tx2">
                          <a:lumMod val="75000"/>
                        </a:schemeClr>
                      </a:solidFill>
                    </a:defRPr>
                  </a:pPr>
                  <a:endParaRPr lang="es-ES"/>
                </a:p>
              </c:txPr>
            </c:dLbl>
            <c:dLbl>
              <c:idx val="2"/>
              <c:layout>
                <c:manualLayout>
                  <c:x val="9.4073377234243048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lang="es-MX" b="1">
                        <a:solidFill>
                          <a:schemeClr val="tx2">
                            <a:lumMod val="75000"/>
                          </a:schemeClr>
                        </a:solidFill>
                      </a:defRPr>
                    </a:pPr>
                    <a:r>
                      <a:rPr lang="en-US" b="1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1.853</a:t>
                    </a:r>
                  </a:p>
                </c:rich>
              </c:tx>
              <c:spPr/>
              <c:showVal val="1"/>
            </c:dLbl>
            <c:dLbl>
              <c:idx val="3"/>
              <c:spPr/>
              <c:txPr>
                <a:bodyPr/>
                <a:lstStyle/>
                <a:p>
                  <a:pPr>
                    <a:defRPr lang="es-MX" b="1">
                      <a:solidFill>
                        <a:schemeClr val="tx2">
                          <a:lumMod val="75000"/>
                        </a:schemeClr>
                      </a:solidFill>
                    </a:defRPr>
                  </a:pPr>
                  <a:endParaRPr lang="es-ES"/>
                </a:p>
              </c:txPr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lang="es-MX" b="1">
                        <a:solidFill>
                          <a:schemeClr val="tx2">
                            <a:lumMod val="75000"/>
                          </a:schemeClr>
                        </a:solidFill>
                      </a:defRPr>
                    </a:pPr>
                    <a:r>
                      <a:rPr lang="en-US" b="1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1.863</a:t>
                    </a:r>
                  </a:p>
                </c:rich>
              </c:tx>
              <c:spPr/>
              <c:showVal val="1"/>
            </c:dLbl>
            <c:dLbl>
              <c:idx val="5"/>
              <c:layout>
                <c:manualLayout>
                  <c:x val="1.175917215428034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lang="es-MX" b="1">
                      <a:solidFill>
                        <a:schemeClr val="tx2">
                          <a:lumMod val="75000"/>
                        </a:schemeClr>
                      </a:solidFill>
                    </a:defRPr>
                  </a:pPr>
                  <a:endParaRPr lang="es-ES"/>
                </a:p>
              </c:txPr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 lang="es-MX" b="1">
                        <a:solidFill>
                          <a:schemeClr val="tx2">
                            <a:lumMod val="75000"/>
                          </a:schemeClr>
                        </a:solidFill>
                      </a:defRPr>
                    </a:pPr>
                    <a:r>
                      <a:rPr lang="en-US" b="1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3.078</a:t>
                    </a:r>
                  </a:p>
                </c:rich>
              </c:tx>
              <c:spPr/>
              <c:showVal val="1"/>
            </c:dLbl>
            <c:dLbl>
              <c:idx val="7"/>
              <c:layout>
                <c:manualLayout>
                  <c:x val="4.7036688617121871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lang="es-MX" b="1">
                      <a:solidFill>
                        <a:schemeClr val="tx2">
                          <a:lumMod val="75000"/>
                        </a:schemeClr>
                      </a:solidFill>
                    </a:defRPr>
                  </a:pPr>
                  <a:endParaRPr lang="es-ES"/>
                </a:p>
              </c:txPr>
              <c:showVal val="1"/>
            </c:dLbl>
            <c:dLbl>
              <c:idx val="8"/>
              <c:layout>
                <c:manualLayout>
                  <c:x val="9.4073377234242979E-3"/>
                  <c:y val="-8.0628905462608678E-3"/>
                </c:manualLayout>
              </c:layout>
              <c:spPr/>
              <c:txPr>
                <a:bodyPr/>
                <a:lstStyle/>
                <a:p>
                  <a:pPr>
                    <a:defRPr lang="es-MX" b="1">
                      <a:solidFill>
                        <a:schemeClr val="tx2">
                          <a:lumMod val="75000"/>
                        </a:schemeClr>
                      </a:solidFill>
                    </a:defRPr>
                  </a:pPr>
                  <a:endParaRPr lang="es-ES"/>
                </a:p>
              </c:txPr>
              <c:showVal val="1"/>
            </c:dLbl>
            <c:dLbl>
              <c:idx val="9"/>
              <c:spPr/>
              <c:txPr>
                <a:bodyPr/>
                <a:lstStyle/>
                <a:p>
                  <a:pPr>
                    <a:defRPr lang="es-MX" b="1">
                      <a:solidFill>
                        <a:schemeClr val="tx2">
                          <a:lumMod val="75000"/>
                        </a:schemeClr>
                      </a:solidFill>
                    </a:defRPr>
                  </a:pPr>
                  <a:endParaRPr lang="es-ES"/>
                </a:p>
              </c:txPr>
            </c:dLbl>
            <c:dLbl>
              <c:idx val="10"/>
              <c:spPr/>
              <c:txPr>
                <a:bodyPr/>
                <a:lstStyle/>
                <a:p>
                  <a:pPr>
                    <a:defRPr lang="es-MX" b="1">
                      <a:solidFill>
                        <a:schemeClr val="tx2">
                          <a:lumMod val="75000"/>
                        </a:schemeClr>
                      </a:solidFill>
                    </a:defRPr>
                  </a:pPr>
                  <a:endParaRPr lang="es-ES"/>
                </a:p>
              </c:txPr>
            </c:dLbl>
            <c:dLbl>
              <c:idx val="11"/>
              <c:layout>
                <c:manualLayout>
                  <c:x val="1.4111006585136398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lang="es-MX" b="1">
                      <a:solidFill>
                        <a:schemeClr val="tx2">
                          <a:lumMod val="75000"/>
                        </a:schemeClr>
                      </a:solidFill>
                    </a:defRPr>
                  </a:pPr>
                  <a:endParaRPr lang="es-ES"/>
                </a:p>
              </c:txPr>
              <c:showVal val="1"/>
            </c:dLbl>
            <c:dLbl>
              <c:idx val="12"/>
              <c:spPr/>
              <c:txPr>
                <a:bodyPr/>
                <a:lstStyle/>
                <a:p>
                  <a:pPr>
                    <a:defRPr lang="es-MX" b="1">
                      <a:solidFill>
                        <a:schemeClr val="tx2">
                          <a:lumMod val="75000"/>
                        </a:schemeClr>
                      </a:solidFill>
                    </a:defRPr>
                  </a:pPr>
                  <a:endParaRPr lang="es-ES"/>
                </a:p>
              </c:txPr>
            </c:dLbl>
            <c:txPr>
              <a:bodyPr/>
              <a:lstStyle/>
              <a:p>
                <a:pPr>
                  <a:defRPr lang="es-MX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ES"/>
              </a:p>
            </c:txPr>
            <c:showVal val="1"/>
          </c:dLbls>
          <c:cat>
            <c:strRef>
              <c:f>Hoja1!$A$2:$A$10</c:f>
              <c:strCache>
                <c:ptCount val="9"/>
                <c:pt idx="0">
                  <c:v>Gral. Pinto</c:v>
                </c:pt>
                <c:pt idx="1">
                  <c:v>Ameghino</c:v>
                </c:pt>
                <c:pt idx="2">
                  <c:v>Pellegrini</c:v>
                </c:pt>
                <c:pt idx="3">
                  <c:v>Tres Lomas</c:v>
                </c:pt>
                <c:pt idx="4">
                  <c:v>Magdalena</c:v>
                </c:pt>
                <c:pt idx="5">
                  <c:v>Punta Indio</c:v>
                </c:pt>
                <c:pt idx="6">
                  <c:v>Chascomús</c:v>
                </c:pt>
                <c:pt idx="7">
                  <c:v>Lezama</c:v>
                </c:pt>
                <c:pt idx="8">
                  <c:v>Huanguelén</c:v>
                </c:pt>
              </c:strCache>
            </c:strRef>
          </c:cat>
          <c:val>
            <c:numRef>
              <c:f>Hoja1!$B$2:$B$10</c:f>
              <c:numCache>
                <c:formatCode>#,##0</c:formatCode>
                <c:ptCount val="9"/>
                <c:pt idx="0">
                  <c:v>2545</c:v>
                </c:pt>
                <c:pt idx="1">
                  <c:v>1825</c:v>
                </c:pt>
                <c:pt idx="2">
                  <c:v>1853</c:v>
                </c:pt>
                <c:pt idx="3">
                  <c:v>1270</c:v>
                </c:pt>
                <c:pt idx="4">
                  <c:v>1863</c:v>
                </c:pt>
                <c:pt idx="5">
                  <c:v>1627</c:v>
                </c:pt>
                <c:pt idx="6">
                  <c:v>3078</c:v>
                </c:pt>
                <c:pt idx="7">
                  <c:v>1147</c:v>
                </c:pt>
                <c:pt idx="8">
                  <c:v>0</c:v>
                </c:pt>
              </c:numCache>
            </c:numRef>
          </c:val>
        </c:ser>
        <c:dLbls/>
        <c:shape val="box"/>
        <c:axId val="104066048"/>
        <c:axId val="104153856"/>
        <c:axId val="0"/>
      </c:bar3DChart>
      <c:catAx>
        <c:axId val="104066048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MX" b="1"/>
            </a:pPr>
            <a:endParaRPr lang="es-ES"/>
          </a:p>
        </c:txPr>
        <c:crossAx val="104153856"/>
        <c:crosses val="autoZero"/>
        <c:auto val="1"/>
        <c:lblAlgn val="ctr"/>
        <c:lblOffset val="100"/>
      </c:catAx>
      <c:valAx>
        <c:axId val="104153856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lang="es-MX" b="1"/>
            </a:pPr>
            <a:endParaRPr lang="es-ES"/>
          </a:p>
        </c:txPr>
        <c:crossAx val="104066048"/>
        <c:crosses val="autoZero"/>
        <c:crossBetween val="between"/>
      </c:valAx>
      <c:sp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c:spPr>
    </c:plotArea>
    <c:plotVisOnly val="1"/>
    <c:dispBlanksAs val="gap"/>
  </c:chart>
  <c:spPr>
    <a:blipFill dpi="0" rotWithShape="1">
      <a:blip xmlns:r="http://schemas.openxmlformats.org/officeDocument/2006/relationships" r:embed="rId1">
        <a:alphaModFix amt="50000"/>
      </a:blip>
      <a:srcRect/>
      <a:tile tx="0" ty="0" sx="100000" sy="100000" flip="none" algn="tl"/>
    </a:blipFill>
  </c:sp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E7300-FFAF-433E-ADBC-842224150375}" type="datetimeFigureOut">
              <a:rPr lang="es-ES"/>
              <a:pPr>
                <a:defRPr/>
              </a:pPr>
              <a:t>10/04/2012</a:t>
            </a:fld>
            <a:endParaRPr lang="es-ES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32C17-A0A2-4AB5-892C-D143F931AB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5BD72-85F7-4047-ACC6-A4FF182A0CB0}" type="datetimeFigureOut">
              <a:rPr lang="es-ES"/>
              <a:pPr>
                <a:defRPr/>
              </a:pPr>
              <a:t>10/04/2012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1EE27-43E9-402F-A9A8-F8CDAD33C99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71E31-CCDF-4EF7-BEB7-CAA4E6F7CCDB}" type="datetimeFigureOut">
              <a:rPr lang="es-ES"/>
              <a:pPr>
                <a:defRPr/>
              </a:pPr>
              <a:t>10/04/2012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B6409-18E1-4A7A-8BF1-31A51CA72E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7BAC4-AC47-4625-ACE3-CBD4F219DEE2}" type="datetimeFigureOut">
              <a:rPr lang="es-ES"/>
              <a:pPr>
                <a:defRPr/>
              </a:pPr>
              <a:t>10/04/2012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CEACC-1626-457D-9BD3-F14D0C9E17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AC852-13C4-4CD5-9B67-742783629116}" type="datetimeFigureOut">
              <a:rPr lang="es-ES"/>
              <a:pPr>
                <a:defRPr/>
              </a:pPr>
              <a:t>10/04/2012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75FF6-E671-4EFB-8C70-D5C772C049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41EAB-A3EA-4D33-95CF-95B7DAD85059}" type="datetimeFigureOut">
              <a:rPr lang="es-ES"/>
              <a:pPr>
                <a:defRPr/>
              </a:pPr>
              <a:t>10/04/2012</a:t>
            </a:fld>
            <a:endParaRPr lang="es-E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603D4-8A35-4634-A567-4B7878056B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7917E-51F6-450E-85C1-4A363287AE1E}" type="datetimeFigureOut">
              <a:rPr lang="es-ES"/>
              <a:pPr>
                <a:defRPr/>
              </a:pPr>
              <a:t>10/04/2012</a:t>
            </a:fld>
            <a:endParaRPr lang="es-ES"/>
          </a:p>
        </p:txBody>
      </p:sp>
      <p:sp>
        <p:nvSpPr>
          <p:cNvPr id="8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F1FE4-B91C-455B-AD4F-9297413D36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110B4-E0E3-479D-A6A7-4E3DE6A3F76B}" type="datetimeFigureOut">
              <a:rPr lang="es-ES"/>
              <a:pPr>
                <a:defRPr/>
              </a:pPr>
              <a:t>10/04/2012</a:t>
            </a:fld>
            <a:endParaRPr lang="es-ES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3426A-AD25-4E00-A705-C598A43373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1E38-47F5-4A49-A53B-986F78E8D627}" type="datetimeFigureOut">
              <a:rPr lang="es-ES"/>
              <a:pPr>
                <a:defRPr/>
              </a:pPr>
              <a:t>10/04/2012</a:t>
            </a:fld>
            <a:endParaRPr lang="es-ES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E2313-3814-47AA-A8CE-2668C2EF64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6D4D2-41A3-4C4D-B0CC-4BDEB38B2FE2}" type="datetimeFigureOut">
              <a:rPr lang="es-ES"/>
              <a:pPr>
                <a:defRPr/>
              </a:pPr>
              <a:t>10/04/2012</a:t>
            </a:fld>
            <a:endParaRPr lang="es-E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FBF7C-6BF5-487C-B154-23BF2D8BCE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ortar y redondear rectángulo de esquina sencilla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Triángulo rectángulo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D0F5B-0B79-478F-B116-AA784A874283}" type="datetimeFigureOut">
              <a:rPr lang="es-ES"/>
              <a:pPr>
                <a:defRPr/>
              </a:pPr>
              <a:t>10/04/2012</a:t>
            </a:fld>
            <a:endParaRPr lang="es-ES"/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87963-E88A-46B0-9875-721E404462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100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4101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048275-3115-466E-8C4E-9ED2ADA65136}" type="datetimeFigureOut">
              <a:rPr lang="es-ES"/>
              <a:pPr>
                <a:defRPr/>
              </a:pPr>
              <a:t>10/04/2012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4F376E-E8DB-4FBD-908B-89DAA814E5D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grpSp>
        <p:nvGrpSpPr>
          <p:cNvPr id="4105" name="1 Grupo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2" r:id="rId2"/>
    <p:sldLayoutId id="2147483854" r:id="rId3"/>
    <p:sldLayoutId id="2147483851" r:id="rId4"/>
    <p:sldLayoutId id="2147483850" r:id="rId5"/>
    <p:sldLayoutId id="2147483849" r:id="rId6"/>
    <p:sldLayoutId id="2147483848" r:id="rId7"/>
    <p:sldLayoutId id="2147483847" r:id="rId8"/>
    <p:sldLayoutId id="2147483855" r:id="rId9"/>
    <p:sldLayoutId id="2147483846" r:id="rId10"/>
    <p:sldLayoutId id="21474838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tiff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DSC04155.JPG"/>
          <p:cNvPicPr>
            <a:picLocks noChangeAspect="1"/>
          </p:cNvPicPr>
          <p:nvPr/>
        </p:nvPicPr>
        <p:blipFill>
          <a:blip r:embed="rId3">
            <a:lum bright="60000" contrast="-75000"/>
          </a:blip>
          <a:stretch>
            <a:fillRect/>
          </a:stretch>
        </p:blipFill>
        <p:spPr>
          <a:xfrm>
            <a:off x="-33" y="0"/>
            <a:ext cx="9162529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667893" y="252691"/>
            <a:ext cx="36186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s-AR" sz="2000" b="1" dirty="0" smtClean="0">
                <a:solidFill>
                  <a:srgbClr val="CC3300"/>
                </a:solidFill>
                <a:cs typeface="Times New Roman" pitchFamily="18" charset="0"/>
              </a:rPr>
              <a:t>TESINA DE LICENCIATURA</a:t>
            </a:r>
            <a:endParaRPr lang="es-AR" sz="2000" dirty="0">
              <a:solidFill>
                <a:srgbClr val="CC33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28596" y="4389318"/>
            <a:ext cx="821537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>
                <a:solidFill>
                  <a:srgbClr val="CC3300"/>
                </a:solidFill>
                <a:latin typeface="Arial Black" pitchFamily="34" charset="0"/>
                <a:cs typeface="Times New Roman" pitchFamily="18" charset="0"/>
              </a:rPr>
              <a:t>“ESTUDIO DE INFORMACIÓN GEOGRÁFICA DE LA LOCALIDAD DE HUANGUELEN Y SU APORTE PARA LA EVENTUAL AUTONOMÍA MUNICIPAL”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143240" y="1087626"/>
          <a:ext cx="2928958" cy="1484118"/>
        </p:xfrm>
        <a:graphic>
          <a:graphicData uri="http://schemas.openxmlformats.org/presentationml/2006/ole">
            <p:oleObj spid="_x0000_s1029" r:id="rId4" imgW="9079992" imgH="4602480" progId="CorelDraw.Graphic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me-huanguelen.jpg"/>
          <p:cNvPicPr>
            <a:picLocks noChangeAspect="1"/>
          </p:cNvPicPr>
          <p:nvPr/>
        </p:nvPicPr>
        <p:blipFill>
          <a:blip r:embed="rId2">
            <a:lum bright="60000" contrast="-75000"/>
          </a:blip>
          <a:stretch>
            <a:fillRect/>
          </a:stretch>
        </p:blipFill>
        <p:spPr>
          <a:xfrm>
            <a:off x="-601" y="0"/>
            <a:ext cx="9144601" cy="6858000"/>
          </a:xfrm>
          <a:prstGeom prst="rect">
            <a:avLst/>
          </a:prstGeom>
        </p:spPr>
      </p:pic>
      <p:sp>
        <p:nvSpPr>
          <p:cNvPr id="9" name="8 Rectángulo redondeado"/>
          <p:cNvSpPr/>
          <p:nvPr/>
        </p:nvSpPr>
        <p:spPr>
          <a:xfrm>
            <a:off x="7215218" y="2714635"/>
            <a:ext cx="1714500" cy="1357312"/>
          </a:xfrm>
          <a:prstGeom prst="roundRect">
            <a:avLst/>
          </a:prstGeom>
          <a:solidFill>
            <a:srgbClr val="FFC000">
              <a:alpha val="42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5364" name="7 Rectángulo"/>
          <p:cNvSpPr>
            <a:spLocks noChangeArrowheads="1"/>
          </p:cNvSpPr>
          <p:nvPr/>
        </p:nvSpPr>
        <p:spPr bwMode="auto">
          <a:xfrm>
            <a:off x="7143781" y="2968635"/>
            <a:ext cx="18573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b="1">
                <a:latin typeface="Arial Black" pitchFamily="34" charset="0"/>
              </a:rPr>
              <a:t>Comparación Servicios </a:t>
            </a:r>
          </a:p>
          <a:p>
            <a:pPr algn="ctr"/>
            <a:r>
              <a:rPr lang="es-ES" sz="1600" b="1">
                <a:latin typeface="Arial Black" pitchFamily="34" charset="0"/>
              </a:rPr>
              <a:t>Públicos</a:t>
            </a:r>
            <a:endParaRPr lang="es-ES" sz="1600">
              <a:latin typeface="Arial Black" pitchFamily="34" charset="0"/>
            </a:endParaRPr>
          </a:p>
        </p:txBody>
      </p:sp>
      <p:sp>
        <p:nvSpPr>
          <p:cNvPr id="10" name="9 Flecha doblada"/>
          <p:cNvSpPr/>
          <p:nvPr/>
        </p:nvSpPr>
        <p:spPr>
          <a:xfrm flipH="1">
            <a:off x="7143781" y="2143135"/>
            <a:ext cx="857250" cy="500062"/>
          </a:xfrm>
          <a:prstGeom prst="bentArrow">
            <a:avLst/>
          </a:prstGeom>
          <a:solidFill>
            <a:srgbClr val="0000C0">
              <a:alpha val="59000"/>
            </a:srgbClr>
          </a:solidFill>
          <a:ln>
            <a:solidFill>
              <a:srgbClr val="0F0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Flecha doblada"/>
          <p:cNvSpPr/>
          <p:nvPr/>
        </p:nvSpPr>
        <p:spPr>
          <a:xfrm rot="10800000">
            <a:off x="7143781" y="4111635"/>
            <a:ext cx="928687" cy="500062"/>
          </a:xfrm>
          <a:prstGeom prst="bentArrow">
            <a:avLst/>
          </a:prstGeom>
          <a:solidFill>
            <a:srgbClr val="0F01BF">
              <a:alpha val="59000"/>
            </a:srgbClr>
          </a:solidFill>
          <a:ln>
            <a:solidFill>
              <a:srgbClr val="0F0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18 Forma libre"/>
          <p:cNvSpPr/>
          <p:nvPr/>
        </p:nvSpPr>
        <p:spPr>
          <a:xfrm>
            <a:off x="2258291" y="1939213"/>
            <a:ext cx="4682836" cy="3422073"/>
          </a:xfrm>
          <a:custGeom>
            <a:avLst/>
            <a:gdLst>
              <a:gd name="connsiteX0" fmla="*/ 0 w 4682836"/>
              <a:gd name="connsiteY0" fmla="*/ 0 h 3422073"/>
              <a:gd name="connsiteX1" fmla="*/ 4682836 w 4682836"/>
              <a:gd name="connsiteY1" fmla="*/ 13854 h 3422073"/>
              <a:gd name="connsiteX2" fmla="*/ 4682836 w 4682836"/>
              <a:gd name="connsiteY2" fmla="*/ 3408218 h 3422073"/>
              <a:gd name="connsiteX3" fmla="*/ 13854 w 4682836"/>
              <a:gd name="connsiteY3" fmla="*/ 3422073 h 3422073"/>
              <a:gd name="connsiteX4" fmla="*/ 0 w 4682836"/>
              <a:gd name="connsiteY4" fmla="*/ 0 h 342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2836" h="3422073">
                <a:moveTo>
                  <a:pt x="0" y="0"/>
                </a:moveTo>
                <a:lnTo>
                  <a:pt x="4682836" y="13854"/>
                </a:lnTo>
                <a:lnTo>
                  <a:pt x="4682836" y="3408218"/>
                </a:lnTo>
                <a:lnTo>
                  <a:pt x="13854" y="342207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  <a:lumOff val="5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14282" y="1571612"/>
          <a:ext cx="6715173" cy="3786209"/>
        </p:xfrm>
        <a:graphic>
          <a:graphicData uri="http://schemas.openxmlformats.org/drawingml/2006/table">
            <a:tbl>
              <a:tblPr/>
              <a:tblGrid>
                <a:gridCol w="1022056"/>
                <a:gridCol w="1022056"/>
                <a:gridCol w="842503"/>
                <a:gridCol w="842503"/>
                <a:gridCol w="842503"/>
                <a:gridCol w="1071776"/>
                <a:gridCol w="1071776"/>
              </a:tblGrid>
              <a:tr h="37862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Arial"/>
                          <a:ea typeface="Times New Roman"/>
                        </a:rPr>
                        <a:t>GLOSARIO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/>
                          <a:ea typeface="Times New Roman"/>
                        </a:rPr>
                        <a:t>Punta Indio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/>
                          <a:ea typeface="Times New Roman"/>
                        </a:rPr>
                        <a:t>Ameghino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Arial"/>
                          <a:ea typeface="Times New Roman"/>
                        </a:rPr>
                        <a:t>Tres Lomas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/>
                          <a:ea typeface="Times New Roman"/>
                        </a:rPr>
                        <a:t>Lezama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latin typeface="Arial"/>
                          <a:ea typeface="Times New Roman"/>
                        </a:rPr>
                        <a:t>HUANGUELÉN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236638">
                <a:tc row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Arial"/>
                          <a:ea typeface="Times New Roman"/>
                        </a:rPr>
                        <a:t>SERVICIOS PUBLICOS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</a:rPr>
                        <a:t>Electricidad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6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</a:rPr>
                        <a:t>Gas Natural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6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</a:rPr>
                        <a:t>Agua Corriente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6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</a:rPr>
                        <a:t>Cloacas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6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</a:rPr>
                        <a:t>ABL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2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</a:rPr>
                        <a:t>Mantenimiento rural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6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</a:rPr>
                        <a:t>Cementerio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2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</a:rPr>
                        <a:t>Recolección de basura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6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</a:rPr>
                        <a:t>Viviendas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6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</a:rPr>
                        <a:t>Pavimento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2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</a:rPr>
                        <a:t>Obras Hidráulicas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No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2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Arial"/>
                          <a:ea typeface="Times New Roman"/>
                        </a:rPr>
                        <a:t>Refacciones y construcciones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</a:rPr>
                        <a:t>si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27 Imagen" descr="DSC009081.jpg"/>
          <p:cNvPicPr>
            <a:picLocks noChangeAspect="1"/>
          </p:cNvPicPr>
          <p:nvPr/>
        </p:nvPicPr>
        <p:blipFill>
          <a:blip r:embed="rId2">
            <a:lum bright="60000" contrast="-7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 redondeado"/>
          <p:cNvSpPr/>
          <p:nvPr/>
        </p:nvSpPr>
        <p:spPr>
          <a:xfrm>
            <a:off x="642910" y="214290"/>
            <a:ext cx="4071938" cy="857250"/>
          </a:xfrm>
          <a:prstGeom prst="roundRect">
            <a:avLst/>
          </a:prstGeom>
          <a:solidFill>
            <a:srgbClr val="FFCCCC">
              <a:alpha val="49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386" name="1 Rectángulo"/>
          <p:cNvSpPr>
            <a:spLocks noChangeArrowheads="1"/>
          </p:cNvSpPr>
          <p:nvPr/>
        </p:nvSpPr>
        <p:spPr bwMode="auto">
          <a:xfrm>
            <a:off x="357158" y="35716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>
                <a:solidFill>
                  <a:srgbClr val="0F01BF"/>
                </a:solidFill>
                <a:latin typeface="Arial Black" pitchFamily="34" charset="0"/>
              </a:rPr>
              <a:t>LIMITACIÓN TERRITORIAL Y CARTOGRÁFICA</a:t>
            </a:r>
            <a:endParaRPr lang="es-ES">
              <a:solidFill>
                <a:srgbClr val="0F01BF"/>
              </a:solidFill>
              <a:latin typeface="Arial Black" pitchFamily="34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6215074" y="571486"/>
            <a:ext cx="2357437" cy="785812"/>
          </a:xfrm>
          <a:prstGeom prst="ellipse">
            <a:avLst/>
          </a:prstGeom>
          <a:solidFill>
            <a:srgbClr val="0000C0">
              <a:alpha val="5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6143636" y="2143116"/>
            <a:ext cx="2928926" cy="34204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7" name="16 Rectángulo redondeado"/>
          <p:cNvSpPr/>
          <p:nvPr/>
        </p:nvSpPr>
        <p:spPr>
          <a:xfrm>
            <a:off x="3143240" y="4929198"/>
            <a:ext cx="2428875" cy="1571636"/>
          </a:xfrm>
          <a:prstGeom prst="roundRect">
            <a:avLst/>
          </a:prstGeom>
          <a:solidFill>
            <a:srgbClr val="0F01BF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" name="15 Recortar rectángulo de esquina del mismo lado"/>
          <p:cNvSpPr/>
          <p:nvPr/>
        </p:nvSpPr>
        <p:spPr>
          <a:xfrm>
            <a:off x="142844" y="2571744"/>
            <a:ext cx="2357372" cy="2285999"/>
          </a:xfrm>
          <a:prstGeom prst="snip2SameRect">
            <a:avLst/>
          </a:prstGeom>
          <a:solidFill>
            <a:srgbClr val="00B050">
              <a:alpha val="6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2643174" y="1285860"/>
            <a:ext cx="3286148" cy="2928958"/>
          </a:xfrm>
          <a:prstGeom prst="ellipse">
            <a:avLst/>
          </a:prstGeom>
          <a:solidFill>
            <a:srgbClr val="FF0000">
              <a:alpha val="5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9" name="18 Flecha izquierda"/>
          <p:cNvSpPr/>
          <p:nvPr/>
        </p:nvSpPr>
        <p:spPr>
          <a:xfrm rot="1257325">
            <a:off x="5830183" y="2811686"/>
            <a:ext cx="608867" cy="357188"/>
          </a:xfrm>
          <a:prstGeom prst="leftArrow">
            <a:avLst/>
          </a:prstGeom>
          <a:solidFill>
            <a:srgbClr val="0000C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2" name="21 Flecha izquierda"/>
          <p:cNvSpPr/>
          <p:nvPr/>
        </p:nvSpPr>
        <p:spPr>
          <a:xfrm rot="9698526">
            <a:off x="2400820" y="3285119"/>
            <a:ext cx="504980" cy="357187"/>
          </a:xfrm>
          <a:prstGeom prst="leftArrow">
            <a:avLst>
              <a:gd name="adj1" fmla="val 45876"/>
              <a:gd name="adj2" fmla="val 50000"/>
            </a:avLst>
          </a:prstGeom>
          <a:solidFill>
            <a:srgbClr val="0F01B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402" name="23 Rectángulo"/>
          <p:cNvSpPr>
            <a:spLocks noChangeArrowheads="1"/>
          </p:cNvSpPr>
          <p:nvPr/>
        </p:nvSpPr>
        <p:spPr bwMode="auto">
          <a:xfrm>
            <a:off x="3143240" y="1569069"/>
            <a:ext cx="271464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500" b="1" dirty="0" smtClean="0">
                <a:latin typeface="Arial Black" pitchFamily="34" charset="0"/>
                <a:cs typeface="Arial" pitchFamily="34" charset="0"/>
              </a:rPr>
              <a:t>PARÁMETROS PARA DEFINIR LOS LÍMITES:</a:t>
            </a:r>
          </a:p>
          <a:p>
            <a:endParaRPr lang="es-ES" sz="1400" dirty="0">
              <a:solidFill>
                <a:srgbClr val="0F01BF"/>
              </a:solidFill>
              <a:latin typeface="Constantia" pitchFamily="18" charset="0"/>
            </a:endParaRPr>
          </a:p>
          <a:p>
            <a:pPr>
              <a:buFont typeface="Arial" charset="0"/>
              <a:buChar char="•"/>
            </a:pPr>
            <a:r>
              <a:rPr lang="es-ES" sz="1600" b="1" dirty="0" smtClean="0">
                <a:solidFill>
                  <a:srgbClr val="0F01BF"/>
                </a:solidFill>
                <a:latin typeface="Constantia" pitchFamily="18" charset="0"/>
              </a:rPr>
              <a:t>Calles rurales o rutas</a:t>
            </a:r>
          </a:p>
          <a:p>
            <a:pPr>
              <a:buFont typeface="Arial" charset="0"/>
              <a:buChar char="•"/>
            </a:pPr>
            <a:endParaRPr lang="es-ES" sz="800" b="1" dirty="0">
              <a:solidFill>
                <a:srgbClr val="0F01BF"/>
              </a:solidFill>
              <a:latin typeface="Constantia" pitchFamily="18" charset="0"/>
            </a:endParaRPr>
          </a:p>
          <a:p>
            <a:pPr>
              <a:buFont typeface="Arial" charset="0"/>
              <a:buChar char="•"/>
            </a:pPr>
            <a:r>
              <a:rPr lang="es-ES_tradnl" sz="1600" b="1" dirty="0" smtClean="0">
                <a:solidFill>
                  <a:srgbClr val="0F01BF"/>
                </a:solidFill>
                <a:latin typeface="Constantia" pitchFamily="18" charset="0"/>
              </a:rPr>
              <a:t>Límites </a:t>
            </a:r>
            <a:r>
              <a:rPr lang="es-ES_tradnl" sz="1600" b="1" dirty="0">
                <a:solidFill>
                  <a:srgbClr val="0F01BF"/>
                </a:solidFill>
                <a:latin typeface="Constantia" pitchFamily="18" charset="0"/>
              </a:rPr>
              <a:t>de parcelas sin </a:t>
            </a:r>
          </a:p>
          <a:p>
            <a:r>
              <a:rPr lang="es-ES_tradnl" sz="1600" b="1" dirty="0">
                <a:solidFill>
                  <a:srgbClr val="0F01BF"/>
                </a:solidFill>
                <a:latin typeface="Constantia" pitchFamily="18" charset="0"/>
              </a:rPr>
              <a:t>seccionar las </a:t>
            </a:r>
            <a:r>
              <a:rPr lang="es-ES_tradnl" sz="1600" b="1" dirty="0" smtClean="0">
                <a:solidFill>
                  <a:srgbClr val="0F01BF"/>
                </a:solidFill>
                <a:latin typeface="Constantia" pitchFamily="18" charset="0"/>
              </a:rPr>
              <a:t>mismas</a:t>
            </a:r>
          </a:p>
          <a:p>
            <a:endParaRPr lang="es-ES_tradnl" sz="800" b="1" dirty="0">
              <a:solidFill>
                <a:srgbClr val="0F01BF"/>
              </a:solidFill>
              <a:latin typeface="Constantia" pitchFamily="18" charset="0"/>
            </a:endParaRPr>
          </a:p>
          <a:p>
            <a:pPr>
              <a:buFont typeface="Arial" charset="0"/>
              <a:buChar char="•"/>
            </a:pPr>
            <a:r>
              <a:rPr lang="es-ES_tradnl" sz="1600" b="1" dirty="0">
                <a:solidFill>
                  <a:srgbClr val="0F01BF"/>
                </a:solidFill>
                <a:latin typeface="Constantia" pitchFamily="18" charset="0"/>
              </a:rPr>
              <a:t>Accidentes </a:t>
            </a:r>
            <a:r>
              <a:rPr lang="es-ES_tradnl" sz="1600" b="1" dirty="0" smtClean="0">
                <a:solidFill>
                  <a:srgbClr val="0F01BF"/>
                </a:solidFill>
                <a:latin typeface="Constantia" pitchFamily="18" charset="0"/>
              </a:rPr>
              <a:t>geográficos</a:t>
            </a:r>
          </a:p>
          <a:p>
            <a:endParaRPr lang="es-ES_tradnl" sz="800" b="1" dirty="0">
              <a:solidFill>
                <a:srgbClr val="0F01BF"/>
              </a:solidFill>
              <a:latin typeface="Constantia" pitchFamily="18" charset="0"/>
            </a:endParaRPr>
          </a:p>
          <a:p>
            <a:pPr>
              <a:buFont typeface="Arial" charset="0"/>
              <a:buChar char="•"/>
            </a:pPr>
            <a:r>
              <a:rPr lang="es-ES_tradnl" sz="1600" b="1" dirty="0">
                <a:solidFill>
                  <a:srgbClr val="0F01BF"/>
                </a:solidFill>
                <a:latin typeface="Constantia" pitchFamily="18" charset="0"/>
              </a:rPr>
              <a:t>Ferrocarriles</a:t>
            </a:r>
            <a:endParaRPr lang="es-ES" sz="1600" b="1" dirty="0">
              <a:solidFill>
                <a:srgbClr val="0F01BF"/>
              </a:solidFill>
              <a:latin typeface="Constantia" pitchFamily="18" charset="0"/>
            </a:endParaRPr>
          </a:p>
        </p:txBody>
      </p:sp>
      <p:sp>
        <p:nvSpPr>
          <p:cNvPr id="21" name="20 Flecha izquierda"/>
          <p:cNvSpPr/>
          <p:nvPr/>
        </p:nvSpPr>
        <p:spPr>
          <a:xfrm rot="4765562">
            <a:off x="3951737" y="4358411"/>
            <a:ext cx="755784" cy="383208"/>
          </a:xfrm>
          <a:prstGeom prst="leftArrow">
            <a:avLst/>
          </a:prstGeom>
          <a:solidFill>
            <a:srgbClr val="0F01B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6357950" y="785800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FFFF00"/>
                </a:solidFill>
              </a:rPr>
              <a:t>INVESTIGACIONES</a:t>
            </a:r>
            <a:endParaRPr lang="es-ES" sz="1600" b="1" dirty="0">
              <a:solidFill>
                <a:srgbClr val="FFFF00"/>
              </a:solidFill>
            </a:endParaRPr>
          </a:p>
        </p:txBody>
      </p:sp>
      <p:sp>
        <p:nvSpPr>
          <p:cNvPr id="16391" name="10 CuadroTexto"/>
          <p:cNvSpPr txBox="1">
            <a:spLocks noChangeArrowheads="1"/>
          </p:cNvSpPr>
          <p:nvPr/>
        </p:nvSpPr>
        <p:spPr bwMode="auto">
          <a:xfrm>
            <a:off x="3143240" y="5072074"/>
            <a:ext cx="24288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latin typeface="Arial Black" pitchFamily="34" charset="0"/>
              </a:rPr>
              <a:t>LEYES CATASTRALES</a:t>
            </a:r>
          </a:p>
          <a:p>
            <a:pPr algn="ctr"/>
            <a:endParaRPr lang="es-ES" sz="1600" dirty="0">
              <a:latin typeface="Arial Black" pitchFamily="34" charset="0"/>
            </a:endParaRPr>
          </a:p>
          <a:p>
            <a:pPr algn="ctr">
              <a:buFont typeface="Arial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Constantia" pitchFamily="18" charset="0"/>
              </a:rPr>
              <a:t>Ley 4331 de Catastro Parcelario (año 1935</a:t>
            </a:r>
            <a:r>
              <a:rPr lang="es-MX" sz="1600" dirty="0" smtClean="0">
                <a:solidFill>
                  <a:schemeClr val="bg1"/>
                </a:solidFill>
                <a:latin typeface="Constantia" pitchFamily="18" charset="0"/>
              </a:rPr>
              <a:t>)</a:t>
            </a:r>
            <a:endParaRPr lang="es-MX" sz="16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14182" y="2703523"/>
            <a:ext cx="221456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700" b="1" dirty="0">
                <a:solidFill>
                  <a:srgbClr val="FF0000"/>
                </a:solidFill>
                <a:latin typeface="Arial Black" pitchFamily="34" charset="0"/>
                <a:cs typeface="+mn-cs"/>
              </a:rPr>
              <a:t>CARTOGRAFÍA </a:t>
            </a:r>
            <a:r>
              <a:rPr lang="es-ES" sz="1700" b="1" dirty="0" smtClean="0">
                <a:solidFill>
                  <a:srgbClr val="FF0000"/>
                </a:solidFill>
                <a:latin typeface="Arial Black" pitchFamily="34" charset="0"/>
                <a:cs typeface="+mn-cs"/>
              </a:rPr>
              <a:t>TOPOGRÁFICA</a:t>
            </a:r>
            <a:endParaRPr lang="es-ES" sz="1700" b="1" dirty="0">
              <a:solidFill>
                <a:srgbClr val="FF0000"/>
              </a:solidFill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rgbClr val="FF0000"/>
              </a:solidFill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1600" dirty="0">
                <a:latin typeface="+mj-lt"/>
                <a:cs typeface="Arial" pitchFamily="34" charset="0"/>
              </a:rPr>
              <a:t>CARTAS IGN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1600" dirty="0">
                <a:latin typeface="+mj-lt"/>
                <a:cs typeface="Arial" pitchFamily="34" charset="0"/>
              </a:rPr>
              <a:t>MAPA RURAL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1600" dirty="0">
                <a:latin typeface="+mj-lt"/>
                <a:cs typeface="Arial" pitchFamily="34" charset="0"/>
              </a:rPr>
              <a:t>IMÁGENES SATELITALES “GOOGLE EARTH”</a:t>
            </a:r>
          </a:p>
        </p:txBody>
      </p:sp>
      <p:sp>
        <p:nvSpPr>
          <p:cNvPr id="16392" name="11 CuadroTexto"/>
          <p:cNvSpPr txBox="1">
            <a:spLocks noChangeArrowheads="1"/>
          </p:cNvSpPr>
          <p:nvPr/>
        </p:nvSpPr>
        <p:spPr bwMode="auto">
          <a:xfrm>
            <a:off x="6072230" y="2290003"/>
            <a:ext cx="3071770" cy="36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rgbClr val="0F01BF"/>
                </a:solidFill>
                <a:latin typeface="Arial Black" pitchFamily="34" charset="0"/>
              </a:rPr>
              <a:t>PROYECTOS  </a:t>
            </a:r>
            <a:r>
              <a:rPr lang="es-ES" sz="1600" dirty="0" smtClean="0">
                <a:solidFill>
                  <a:srgbClr val="0F01BF"/>
                </a:solidFill>
                <a:latin typeface="Arial Black" pitchFamily="34" charset="0"/>
              </a:rPr>
              <a:t>AUTONOMÍAS </a:t>
            </a:r>
            <a:r>
              <a:rPr lang="es-ES" sz="1600" dirty="0">
                <a:solidFill>
                  <a:srgbClr val="0F01BF"/>
                </a:solidFill>
                <a:latin typeface="Arial Black" pitchFamily="34" charset="0"/>
              </a:rPr>
              <a:t>APROBADAS</a:t>
            </a:r>
          </a:p>
          <a:p>
            <a:pPr algn="ctr"/>
            <a:endParaRPr lang="es-ES" sz="1600" dirty="0">
              <a:solidFill>
                <a:srgbClr val="0F01BF"/>
              </a:solidFill>
              <a:latin typeface="Arial Black" pitchFamily="34" charset="0"/>
            </a:endParaRPr>
          </a:p>
          <a:p>
            <a:pPr algn="ctr">
              <a:buFont typeface="Arial" charset="0"/>
              <a:buChar char="•"/>
            </a:pPr>
            <a:r>
              <a:rPr lang="es-ES" sz="1500" b="1" dirty="0">
                <a:solidFill>
                  <a:srgbClr val="006600"/>
                </a:solidFill>
                <a:latin typeface="Constantia" pitchFamily="18" charset="0"/>
              </a:rPr>
              <a:t>Proyecto de autonomía de Lezama (Año 2006</a:t>
            </a:r>
            <a:r>
              <a:rPr lang="es-ES" sz="1500" b="1" dirty="0" smtClean="0">
                <a:solidFill>
                  <a:srgbClr val="006600"/>
                </a:solidFill>
                <a:latin typeface="Constantia" pitchFamily="18" charset="0"/>
              </a:rPr>
              <a:t>)</a:t>
            </a:r>
          </a:p>
          <a:p>
            <a:pPr algn="ctr"/>
            <a:endParaRPr lang="es-ES" sz="400" b="1" dirty="0">
              <a:solidFill>
                <a:srgbClr val="006600"/>
              </a:solidFill>
              <a:latin typeface="Constantia" pitchFamily="18" charset="0"/>
            </a:endParaRPr>
          </a:p>
          <a:p>
            <a:pPr algn="ctr">
              <a:buFont typeface="Arial" charset="0"/>
              <a:buChar char="•"/>
            </a:pPr>
            <a:r>
              <a:rPr lang="es-ES" sz="1500" b="1" dirty="0">
                <a:solidFill>
                  <a:srgbClr val="006600"/>
                </a:solidFill>
                <a:latin typeface="Constantia" pitchFamily="18" charset="0"/>
              </a:rPr>
              <a:t>Proyecto de Autonomía de Florentino Ameghino (Año 1991</a:t>
            </a:r>
            <a:r>
              <a:rPr lang="es-ES" sz="1500" b="1" dirty="0" smtClean="0">
                <a:solidFill>
                  <a:srgbClr val="006600"/>
                </a:solidFill>
                <a:latin typeface="Constantia" pitchFamily="18" charset="0"/>
              </a:rPr>
              <a:t>)</a:t>
            </a:r>
          </a:p>
          <a:p>
            <a:pPr algn="ctr"/>
            <a:endParaRPr lang="es-ES" sz="400" b="1" dirty="0">
              <a:solidFill>
                <a:srgbClr val="006600"/>
              </a:solidFill>
              <a:latin typeface="Constantia" pitchFamily="18" charset="0"/>
            </a:endParaRPr>
          </a:p>
          <a:p>
            <a:pPr algn="ctr">
              <a:buFont typeface="Arial" charset="0"/>
              <a:buChar char="•"/>
            </a:pPr>
            <a:r>
              <a:rPr lang="es-ES" sz="1500" b="1" dirty="0">
                <a:solidFill>
                  <a:srgbClr val="006600"/>
                </a:solidFill>
                <a:latin typeface="Constantia" pitchFamily="18" charset="0"/>
              </a:rPr>
              <a:t>Proyecto de Autonomía de Punta Indio (Año 1994</a:t>
            </a:r>
            <a:r>
              <a:rPr lang="es-ES" sz="1500" b="1" dirty="0" smtClean="0">
                <a:solidFill>
                  <a:srgbClr val="006600"/>
                </a:solidFill>
                <a:latin typeface="Constantia" pitchFamily="18" charset="0"/>
              </a:rPr>
              <a:t>)</a:t>
            </a:r>
          </a:p>
          <a:p>
            <a:pPr algn="ctr"/>
            <a:endParaRPr lang="es-ES" sz="400" b="1" dirty="0">
              <a:solidFill>
                <a:srgbClr val="006600"/>
              </a:solidFill>
              <a:latin typeface="Constantia" pitchFamily="18" charset="0"/>
            </a:endParaRPr>
          </a:p>
          <a:p>
            <a:pPr algn="ctr">
              <a:buFont typeface="Arial" charset="0"/>
              <a:buChar char="•"/>
            </a:pPr>
            <a:r>
              <a:rPr lang="es-ES" sz="1500" b="1" dirty="0">
                <a:solidFill>
                  <a:srgbClr val="006600"/>
                </a:solidFill>
                <a:latin typeface="Constantia" pitchFamily="18" charset="0"/>
              </a:rPr>
              <a:t>Proyecto de Autonomía de Tres Lomas (Año 1986</a:t>
            </a:r>
            <a:r>
              <a:rPr lang="es-ES" sz="1600" dirty="0">
                <a:solidFill>
                  <a:srgbClr val="006600"/>
                </a:solidFill>
                <a:latin typeface="Constantia" pitchFamily="18" charset="0"/>
              </a:rPr>
              <a:t>)</a:t>
            </a:r>
            <a:endParaRPr lang="es-ES" sz="1600" dirty="0">
              <a:solidFill>
                <a:srgbClr val="006600"/>
              </a:solidFill>
              <a:latin typeface="Arial Black" pitchFamily="34" charset="0"/>
            </a:endParaRPr>
          </a:p>
          <a:p>
            <a:pPr algn="ctr"/>
            <a:endParaRPr lang="es-ES" sz="1600" dirty="0">
              <a:solidFill>
                <a:srgbClr val="0F01BF"/>
              </a:solidFill>
              <a:latin typeface="Arial Black" pitchFamily="34" charset="0"/>
            </a:endParaRPr>
          </a:p>
          <a:p>
            <a:pPr algn="ctr">
              <a:buFont typeface="Arial" charset="0"/>
              <a:buChar char="•"/>
            </a:pPr>
            <a:endParaRPr lang="es-ES" sz="1600" dirty="0">
              <a:solidFill>
                <a:srgbClr val="0F01B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37 Imagen" descr="41711319.jpg"/>
          <p:cNvPicPr>
            <a:picLocks noChangeAspect="1"/>
          </p:cNvPicPr>
          <p:nvPr/>
        </p:nvPicPr>
        <p:blipFill>
          <a:blip r:embed="rId2">
            <a:lum bright="70000" contrast="-85000"/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5" name="4 Rectángulo redondeado"/>
          <p:cNvSpPr/>
          <p:nvPr/>
        </p:nvSpPr>
        <p:spPr>
          <a:xfrm>
            <a:off x="142872" y="155553"/>
            <a:ext cx="3929062" cy="642937"/>
          </a:xfrm>
          <a:prstGeom prst="roundRect">
            <a:avLst/>
          </a:prstGeom>
          <a:solidFill>
            <a:srgbClr val="FFCCCC">
              <a:alpha val="4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435" name="3 Rectángulo"/>
          <p:cNvSpPr>
            <a:spLocks noChangeArrowheads="1"/>
          </p:cNvSpPr>
          <p:nvPr/>
        </p:nvSpPr>
        <p:spPr bwMode="auto">
          <a:xfrm>
            <a:off x="142872" y="214290"/>
            <a:ext cx="3929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600" b="1" dirty="0" smtClean="0">
                <a:latin typeface="Arial Black" pitchFamily="34" charset="0"/>
              </a:rPr>
              <a:t>Cartografía para </a:t>
            </a:r>
            <a:r>
              <a:rPr lang="es-ES_tradnl" sz="1600" b="1" dirty="0">
                <a:latin typeface="Arial Black" pitchFamily="34" charset="0"/>
              </a:rPr>
              <a:t>el Nuevo Partido de Huanguelén</a:t>
            </a:r>
            <a:endParaRPr lang="es-ES" sz="1600" dirty="0">
              <a:latin typeface="Arial Black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42865" y="1351366"/>
            <a:ext cx="2857500" cy="3071834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438" name="8 CuadroTexto"/>
          <p:cNvSpPr txBox="1">
            <a:spLocks noChangeArrowheads="1"/>
          </p:cNvSpPr>
          <p:nvPr/>
        </p:nvSpPr>
        <p:spPr bwMode="auto">
          <a:xfrm>
            <a:off x="142865" y="1351366"/>
            <a:ext cx="3000375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>
                <a:solidFill>
                  <a:srgbClr val="0F01BF"/>
                </a:solidFill>
                <a:latin typeface="Constantia" pitchFamily="18" charset="0"/>
              </a:rPr>
              <a:t>Cartas realizadas:</a:t>
            </a:r>
          </a:p>
          <a:p>
            <a:endParaRPr lang="es-ES" sz="1600" dirty="0">
              <a:latin typeface="Constant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1600" b="1" dirty="0" smtClean="0">
                <a:solidFill>
                  <a:srgbClr val="FF0000"/>
                </a:solidFill>
              </a:rPr>
              <a:t>Hu-1</a:t>
            </a:r>
            <a:r>
              <a:rPr lang="es-ES" sz="1600" b="1" dirty="0" smtClean="0"/>
              <a:t> Límites del nuevo partido de Huanguelén</a:t>
            </a:r>
          </a:p>
          <a:p>
            <a:pPr>
              <a:buFont typeface="Wingdings" pitchFamily="2" charset="2"/>
              <a:buChar char="§"/>
            </a:pPr>
            <a:r>
              <a:rPr lang="es-ES" sz="1600" b="1" dirty="0" smtClean="0">
                <a:solidFill>
                  <a:srgbClr val="FF0000"/>
                </a:solidFill>
              </a:rPr>
              <a:t>Hu-2</a:t>
            </a:r>
            <a:r>
              <a:rPr lang="es-ES" sz="1600" b="1" dirty="0" smtClean="0"/>
              <a:t> </a:t>
            </a:r>
            <a:r>
              <a:rPr lang="es-ES" sz="1600" b="1" dirty="0"/>
              <a:t>Espacio Territorial de Huanguelén y su Zona de Influencia</a:t>
            </a:r>
          </a:p>
          <a:p>
            <a:pPr>
              <a:buFont typeface="Wingdings" pitchFamily="2" charset="2"/>
              <a:buChar char="§"/>
            </a:pPr>
            <a:r>
              <a:rPr lang="es-ES" sz="1600" b="1" dirty="0">
                <a:solidFill>
                  <a:srgbClr val="FF0000"/>
                </a:solidFill>
              </a:rPr>
              <a:t>Hu-3</a:t>
            </a:r>
            <a:r>
              <a:rPr lang="es-ES" sz="1600" b="1" dirty="0"/>
              <a:t> Modelo del Nuevo Partido de Huanguelén</a:t>
            </a:r>
          </a:p>
          <a:p>
            <a:pPr>
              <a:buFont typeface="Wingdings" pitchFamily="2" charset="2"/>
              <a:buChar char="§"/>
            </a:pPr>
            <a:r>
              <a:rPr lang="es-ES" sz="1600" b="1" dirty="0">
                <a:solidFill>
                  <a:srgbClr val="FF0000"/>
                </a:solidFill>
              </a:rPr>
              <a:t>Hu-4</a:t>
            </a:r>
            <a:r>
              <a:rPr lang="es-ES" sz="1600" b="1" dirty="0"/>
              <a:t> Nuevo Partido de Huanguelén en la Prov. de Buenos Aires</a:t>
            </a:r>
          </a:p>
        </p:txBody>
      </p:sp>
      <p:pic>
        <p:nvPicPr>
          <p:cNvPr id="9" name="8 Imagen" descr="Hu-1 A2.wmf"/>
          <p:cNvPicPr>
            <a:picLocks noChangeAspect="1"/>
          </p:cNvPicPr>
          <p:nvPr/>
        </p:nvPicPr>
        <p:blipFill>
          <a:blip r:embed="rId3"/>
          <a:srcRect l="37500" t="21991" r="31250" b="24939"/>
          <a:stretch>
            <a:fillRect/>
          </a:stretch>
        </p:blipFill>
        <p:spPr>
          <a:xfrm>
            <a:off x="3071834" y="1385902"/>
            <a:ext cx="6000760" cy="5400684"/>
          </a:xfrm>
          <a:prstGeom prst="rect">
            <a:avLst/>
          </a:prstGeom>
        </p:spPr>
      </p:pic>
      <p:cxnSp>
        <p:nvCxnSpPr>
          <p:cNvPr id="13" name="12 Conector recto"/>
          <p:cNvCxnSpPr/>
          <p:nvPr/>
        </p:nvCxnSpPr>
        <p:spPr>
          <a:xfrm>
            <a:off x="285720" y="5000636"/>
            <a:ext cx="500066" cy="1588"/>
          </a:xfrm>
          <a:prstGeom prst="line">
            <a:avLst/>
          </a:prstGeom>
          <a:ln w="254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285720" y="5427676"/>
            <a:ext cx="500066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285720" y="5857892"/>
            <a:ext cx="500066" cy="1588"/>
          </a:xfrm>
          <a:prstGeom prst="line">
            <a:avLst/>
          </a:prstGeom>
          <a:ln w="2540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285720" y="6284932"/>
            <a:ext cx="500066" cy="1588"/>
          </a:xfrm>
          <a:prstGeom prst="line">
            <a:avLst/>
          </a:prstGeom>
          <a:ln w="254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857224" y="4835735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Límite de caminos rurales</a:t>
            </a:r>
            <a:endParaRPr lang="es-ES" sz="14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857224" y="5264363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Límite entre parcelas</a:t>
            </a:r>
            <a:endParaRPr lang="es-ES" sz="14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857224" y="5692991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Límite de ruta</a:t>
            </a:r>
            <a:endParaRPr lang="es-ES" sz="14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857224" y="6121619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Límite hidrográfico</a:t>
            </a:r>
            <a:endParaRPr lang="es-ES" sz="1400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4214810" y="642918"/>
            <a:ext cx="4786346" cy="357190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4286280" y="661554"/>
            <a:ext cx="56435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rgbClr val="FF0000"/>
                </a:solidFill>
              </a:rPr>
              <a:t>Hu-1</a:t>
            </a:r>
            <a:r>
              <a:rPr lang="es-ES" sz="1600" b="1" dirty="0" smtClean="0"/>
              <a:t> Límites del nuevo partido de Huanguelén</a:t>
            </a:r>
            <a:endParaRPr lang="es-E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huanguelen_118.jpg"/>
          <p:cNvPicPr>
            <a:picLocks noChangeAspect="1"/>
          </p:cNvPicPr>
          <p:nvPr/>
        </p:nvPicPr>
        <p:blipFill>
          <a:blip r:embed="rId2">
            <a:lum bright="70000" contrast="-85000"/>
          </a:blip>
          <a:stretch>
            <a:fillRect/>
          </a:stretch>
        </p:blipFill>
        <p:spPr>
          <a:xfrm>
            <a:off x="-1" y="-5080"/>
            <a:ext cx="9137237" cy="6863080"/>
          </a:xfrm>
          <a:prstGeom prst="rect">
            <a:avLst/>
          </a:prstGeom>
        </p:spPr>
      </p:pic>
      <p:sp>
        <p:nvSpPr>
          <p:cNvPr id="5" name="4 Rectángulo redondeado"/>
          <p:cNvSpPr/>
          <p:nvPr/>
        </p:nvSpPr>
        <p:spPr>
          <a:xfrm>
            <a:off x="1643042" y="214290"/>
            <a:ext cx="6357982" cy="357190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1714480" y="214290"/>
            <a:ext cx="67151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rgbClr val="FF0000"/>
                </a:solidFill>
              </a:rPr>
              <a:t>Hu-2</a:t>
            </a:r>
            <a:r>
              <a:rPr lang="es-ES" sz="1600" b="1" dirty="0" smtClean="0"/>
              <a:t> Espacio Territorial de Huanguelén y su Zona de Influencia</a:t>
            </a:r>
            <a:endParaRPr lang="es-ES" sz="1600" b="1" dirty="0"/>
          </a:p>
        </p:txBody>
      </p:sp>
      <p:pic>
        <p:nvPicPr>
          <p:cNvPr id="6" name="5 Imagen" descr="Hu-2 A4.wmf"/>
          <p:cNvPicPr>
            <a:picLocks noChangeAspect="1"/>
          </p:cNvPicPr>
          <p:nvPr/>
        </p:nvPicPr>
        <p:blipFill>
          <a:blip r:embed="rId3"/>
          <a:srcRect l="30468" t="19042" r="36719" b="26413"/>
          <a:stretch>
            <a:fillRect/>
          </a:stretch>
        </p:blipFill>
        <p:spPr>
          <a:xfrm>
            <a:off x="2143108" y="886147"/>
            <a:ext cx="6454521" cy="5686125"/>
          </a:xfrm>
          <a:prstGeom prst="rect">
            <a:avLst/>
          </a:prstGeom>
        </p:spPr>
      </p:pic>
      <p:pic>
        <p:nvPicPr>
          <p:cNvPr id="7" name="6 Imagen" descr="Hu-2 A4-1.wmf"/>
          <p:cNvPicPr>
            <a:picLocks noChangeAspect="1"/>
          </p:cNvPicPr>
          <p:nvPr/>
        </p:nvPicPr>
        <p:blipFill>
          <a:blip r:embed="rId4"/>
          <a:srcRect l="42969" t="51474" r="16406" b="21991"/>
          <a:stretch>
            <a:fillRect/>
          </a:stretch>
        </p:blipFill>
        <p:spPr>
          <a:xfrm>
            <a:off x="214282" y="4929198"/>
            <a:ext cx="3714776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plaza01.jpg"/>
          <p:cNvPicPr>
            <a:picLocks noChangeAspect="1"/>
          </p:cNvPicPr>
          <p:nvPr/>
        </p:nvPicPr>
        <p:blipFill>
          <a:blip r:embed="rId2">
            <a:lum bright="70000" contrast="-85000"/>
          </a:blip>
          <a:stretch>
            <a:fillRect/>
          </a:stretch>
        </p:blipFill>
        <p:spPr>
          <a:xfrm>
            <a:off x="-32154" y="0"/>
            <a:ext cx="9208308" cy="6858000"/>
          </a:xfrm>
          <a:prstGeom prst="rect">
            <a:avLst/>
          </a:prstGeom>
        </p:spPr>
      </p:pic>
      <p:sp>
        <p:nvSpPr>
          <p:cNvPr id="4" name="3 Rectángulo redondeado"/>
          <p:cNvSpPr/>
          <p:nvPr/>
        </p:nvSpPr>
        <p:spPr>
          <a:xfrm>
            <a:off x="1928794" y="214290"/>
            <a:ext cx="5643602" cy="357190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214562" y="214290"/>
            <a:ext cx="5715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Hu-3</a:t>
            </a:r>
            <a:r>
              <a:rPr lang="es-ES" b="1" dirty="0" smtClean="0"/>
              <a:t> Modelo del Nuevo Partido de Huanguelén</a:t>
            </a:r>
            <a:endParaRPr lang="es-ES" b="1" dirty="0"/>
          </a:p>
        </p:txBody>
      </p:sp>
      <p:pic>
        <p:nvPicPr>
          <p:cNvPr id="7" name="6 Imagen" descr="Hu-3 A4.wmf"/>
          <p:cNvPicPr>
            <a:picLocks noChangeAspect="1"/>
          </p:cNvPicPr>
          <p:nvPr/>
        </p:nvPicPr>
        <p:blipFill>
          <a:blip r:embed="rId3"/>
          <a:srcRect l="59375" t="42629" r="23437" b="29361"/>
          <a:stretch>
            <a:fillRect/>
          </a:stretch>
        </p:blipFill>
        <p:spPr>
          <a:xfrm>
            <a:off x="2571736" y="941659"/>
            <a:ext cx="6436940" cy="5559175"/>
          </a:xfrm>
          <a:prstGeom prst="rect">
            <a:avLst/>
          </a:prstGeom>
        </p:spPr>
      </p:pic>
      <p:pic>
        <p:nvPicPr>
          <p:cNvPr id="8" name="7 Imagen" descr="Hu-3 A4-1.wmf"/>
          <p:cNvPicPr>
            <a:picLocks noChangeAspect="1"/>
          </p:cNvPicPr>
          <p:nvPr/>
        </p:nvPicPr>
        <p:blipFill>
          <a:blip r:embed="rId4"/>
          <a:srcRect l="39844" t="47052" r="28125" b="20516"/>
          <a:stretch>
            <a:fillRect/>
          </a:stretch>
        </p:blipFill>
        <p:spPr>
          <a:xfrm>
            <a:off x="285752" y="4929198"/>
            <a:ext cx="2928926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179366102.jpg"/>
          <p:cNvPicPr>
            <a:picLocks noChangeAspect="1"/>
          </p:cNvPicPr>
          <p:nvPr/>
        </p:nvPicPr>
        <p:blipFill>
          <a:blip r:embed="rId2">
            <a:lum bright="70000" contrast="-8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3 Imagen" descr="Hu-4 A4.wmf"/>
          <p:cNvPicPr>
            <a:picLocks noChangeAspect="1"/>
          </p:cNvPicPr>
          <p:nvPr/>
        </p:nvPicPr>
        <p:blipFill>
          <a:blip r:embed="rId3"/>
          <a:srcRect l="28125" t="41155" r="52344" b="26413"/>
          <a:stretch>
            <a:fillRect/>
          </a:stretch>
        </p:blipFill>
        <p:spPr>
          <a:xfrm>
            <a:off x="1191684" y="642918"/>
            <a:ext cx="6952216" cy="6117951"/>
          </a:xfrm>
          <a:prstGeom prst="rect">
            <a:avLst/>
          </a:prstGeom>
        </p:spPr>
      </p:pic>
      <p:sp>
        <p:nvSpPr>
          <p:cNvPr id="5" name="4 Rectángulo redondeado"/>
          <p:cNvSpPr/>
          <p:nvPr/>
        </p:nvSpPr>
        <p:spPr>
          <a:xfrm>
            <a:off x="1571604" y="142852"/>
            <a:ext cx="6429420" cy="357190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1643042" y="161488"/>
            <a:ext cx="6572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rgbClr val="FF0000"/>
                </a:solidFill>
              </a:rPr>
              <a:t>Hu-4</a:t>
            </a:r>
            <a:r>
              <a:rPr lang="es-ES" sz="1600" b="1" dirty="0" smtClean="0"/>
              <a:t> Nuevo Partido de Huanguelén en la Prov. de Buenos Aires</a:t>
            </a:r>
            <a:endParaRPr lang="es-E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23798041.jpg"/>
          <p:cNvPicPr>
            <a:picLocks noChangeAspect="1"/>
          </p:cNvPicPr>
          <p:nvPr/>
        </p:nvPicPr>
        <p:blipFill>
          <a:blip r:embed="rId2">
            <a:lum bright="60000" contrast="-7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Rectángulo redondeado"/>
          <p:cNvSpPr/>
          <p:nvPr/>
        </p:nvSpPr>
        <p:spPr>
          <a:xfrm>
            <a:off x="142845" y="1071546"/>
            <a:ext cx="8858312" cy="5500726"/>
          </a:xfrm>
          <a:prstGeom prst="roundRect">
            <a:avLst/>
          </a:prstGeom>
          <a:solidFill>
            <a:srgbClr val="99FF99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grpSp>
        <p:nvGrpSpPr>
          <p:cNvPr id="8" name="7 Grupo"/>
          <p:cNvGrpSpPr/>
          <p:nvPr/>
        </p:nvGrpSpPr>
        <p:grpSpPr>
          <a:xfrm>
            <a:off x="3214678" y="214294"/>
            <a:ext cx="2714635" cy="642938"/>
            <a:chOff x="3357563" y="142852"/>
            <a:chExt cx="2714635" cy="642938"/>
          </a:xfrm>
        </p:grpSpPr>
        <p:sp>
          <p:nvSpPr>
            <p:cNvPr id="5" name="4 Rectángulo redondeado"/>
            <p:cNvSpPr/>
            <p:nvPr/>
          </p:nvSpPr>
          <p:spPr>
            <a:xfrm>
              <a:off x="3357563" y="142852"/>
              <a:ext cx="2500312" cy="642938"/>
            </a:xfrm>
            <a:prstGeom prst="roundRect">
              <a:avLst/>
            </a:prstGeom>
            <a:solidFill>
              <a:srgbClr val="FFC000">
                <a:alpha val="34000"/>
              </a:srgbClr>
            </a:solidFill>
            <a:ln>
              <a:solidFill>
                <a:srgbClr val="ED9B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" name="4 CuadroTexto"/>
            <p:cNvSpPr txBox="1">
              <a:spLocks noChangeArrowheads="1"/>
            </p:cNvSpPr>
            <p:nvPr/>
          </p:nvSpPr>
          <p:spPr bwMode="auto">
            <a:xfrm>
              <a:off x="3428992" y="285727"/>
              <a:ext cx="26432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ES" sz="2000" dirty="0" smtClean="0">
                  <a:solidFill>
                    <a:srgbClr val="0000C0"/>
                  </a:solidFill>
                  <a:latin typeface="Arial Black" pitchFamily="34" charset="0"/>
                </a:rPr>
                <a:t>CONCLUSIONES</a:t>
              </a:r>
              <a:endParaRPr lang="es-ES" sz="2000" dirty="0">
                <a:solidFill>
                  <a:srgbClr val="0000C0"/>
                </a:solidFill>
                <a:latin typeface="Arial Black" pitchFamily="34" charset="0"/>
              </a:endParaRPr>
            </a:p>
          </p:txBody>
        </p:sp>
      </p:grpSp>
      <p:sp>
        <p:nvSpPr>
          <p:cNvPr id="7" name="5 Rectángulo"/>
          <p:cNvSpPr>
            <a:spLocks noChangeArrowheads="1"/>
          </p:cNvSpPr>
          <p:nvPr/>
        </p:nvSpPr>
        <p:spPr bwMode="auto">
          <a:xfrm>
            <a:off x="285720" y="1571612"/>
            <a:ext cx="850112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_tradnl" sz="1600" b="1" dirty="0" smtClean="0">
                <a:solidFill>
                  <a:srgbClr val="FF0000"/>
                </a:solidFill>
              </a:rPr>
              <a:t>La localidad de Huanguelén reuniría las condiciones necesarias para obtener la Autonomía Municipal y ser un nuevo partido de la Provincia de Buenos Aires.</a:t>
            </a:r>
          </a:p>
          <a:p>
            <a:pPr marL="342900" indent="-342900"/>
            <a:endParaRPr lang="es-ES_tradnl" sz="16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_tradnl" sz="1600" dirty="0" smtClean="0">
                <a:solidFill>
                  <a:srgbClr val="002060"/>
                </a:solidFill>
              </a:rPr>
              <a:t>El orden legal, permite a Huanguelén optar por diferentes herramientas para plantear la Autonomía Municipal, ya que no hay una ley específica a consumar.</a:t>
            </a:r>
          </a:p>
          <a:p>
            <a:pPr marL="342900" indent="-342900">
              <a:buFont typeface="Arial" pitchFamily="34" charset="0"/>
              <a:buChar char="•"/>
            </a:pPr>
            <a:endParaRPr lang="es-ES_tradnl" sz="16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_tradnl" sz="1600" dirty="0" smtClean="0">
                <a:solidFill>
                  <a:srgbClr val="002060"/>
                </a:solidFill>
              </a:rPr>
              <a:t>La ciudad cuenta con las mismas cualidades del orden demográfico, social y económico sobre los partidos rurales que obtuvieron su Autonomía Municipal.</a:t>
            </a:r>
            <a:endParaRPr lang="es-ES" sz="16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s-ES" sz="16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_tradnl" sz="1600" dirty="0" smtClean="0">
                <a:solidFill>
                  <a:srgbClr val="002060"/>
                </a:solidFill>
              </a:rPr>
              <a:t>La superficie del hipotético partido de Huanguelén comprendería valores normales a los municipios rurales.</a:t>
            </a:r>
          </a:p>
          <a:p>
            <a:pPr marL="342900" indent="-342900">
              <a:buFont typeface="Arial" pitchFamily="34" charset="0"/>
              <a:buChar char="•"/>
            </a:pPr>
            <a:endParaRPr lang="es-ES_tradnl" sz="16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_tradnl" sz="1600" dirty="0" smtClean="0">
                <a:solidFill>
                  <a:srgbClr val="002060"/>
                </a:solidFill>
              </a:rPr>
              <a:t>Los estudios geográficos y análisis estadísticos realizados anteriormente a la localidad de Huanguelén, hace presentar opciones viables a ser un partido más dentro de la Provincia de Buenos Aires.</a:t>
            </a:r>
          </a:p>
          <a:p>
            <a:pPr marL="342900" indent="-342900">
              <a:buFont typeface="Arial" pitchFamily="34" charset="0"/>
              <a:buChar char="•"/>
            </a:pPr>
            <a:endParaRPr lang="es-ES_tradnl" sz="1600" dirty="0" smtClean="0">
              <a:solidFill>
                <a:srgbClr val="002060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S_tradnl" sz="1600" dirty="0" smtClean="0">
                <a:solidFill>
                  <a:srgbClr val="002060"/>
                </a:solidFill>
              </a:rPr>
              <a:t>Se manifiestan diferentes opciones factibles y positivas, a la posible y eventual Autonomía Municipal de la localidad de Huanguelén.</a:t>
            </a:r>
            <a:endParaRPr lang="es-ES" sz="1600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es-ES_tradnl" dirty="0" smtClean="0"/>
              <a:t>     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30380424.jpg"/>
          <p:cNvPicPr>
            <a:picLocks noChangeAspect="1"/>
          </p:cNvPicPr>
          <p:nvPr/>
        </p:nvPicPr>
        <p:blipFill>
          <a:blip r:embed="rId2">
            <a:lum bright="60000" contrast="-75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2" name="11 Rectángulo redondeado"/>
          <p:cNvSpPr/>
          <p:nvPr/>
        </p:nvSpPr>
        <p:spPr>
          <a:xfrm>
            <a:off x="214313" y="1500174"/>
            <a:ext cx="8715375" cy="5143535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" name="3 Rectángulo redondeado"/>
          <p:cNvSpPr/>
          <p:nvPr/>
        </p:nvSpPr>
        <p:spPr>
          <a:xfrm>
            <a:off x="3357572" y="428625"/>
            <a:ext cx="2500312" cy="642938"/>
          </a:xfrm>
          <a:prstGeom prst="roundRect">
            <a:avLst/>
          </a:prstGeom>
          <a:solidFill>
            <a:srgbClr val="FFC000">
              <a:alpha val="34000"/>
            </a:srgbClr>
          </a:solidFill>
          <a:ln>
            <a:solidFill>
              <a:srgbClr val="ED9B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195" name="4 CuadroTexto"/>
          <p:cNvSpPr txBox="1">
            <a:spLocks noChangeArrowheads="1"/>
          </p:cNvSpPr>
          <p:nvPr/>
        </p:nvSpPr>
        <p:spPr bwMode="auto">
          <a:xfrm>
            <a:off x="3714759" y="571500"/>
            <a:ext cx="2143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dirty="0">
                <a:solidFill>
                  <a:srgbClr val="FF0000"/>
                </a:solidFill>
                <a:latin typeface="Arial Black" pitchFamily="34" charset="0"/>
              </a:rPr>
              <a:t>OBJETIVOS</a:t>
            </a:r>
          </a:p>
        </p:txBody>
      </p:sp>
      <p:sp>
        <p:nvSpPr>
          <p:cNvPr id="8196" name="5 Rectángulo"/>
          <p:cNvSpPr>
            <a:spLocks noChangeArrowheads="1"/>
          </p:cNvSpPr>
          <p:nvPr/>
        </p:nvSpPr>
        <p:spPr bwMode="auto">
          <a:xfrm>
            <a:off x="500093" y="1876425"/>
            <a:ext cx="8358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S" b="1" dirty="0">
                <a:solidFill>
                  <a:srgbClr val="0000C0"/>
                </a:solidFill>
                <a:latin typeface="+mj-lt"/>
              </a:rPr>
              <a:t>Comparar los Partidos Rurales  que obtuvieron sus Autonomías Municipales con Huanguelén.</a:t>
            </a:r>
          </a:p>
        </p:txBody>
      </p:sp>
      <p:sp>
        <p:nvSpPr>
          <p:cNvPr id="8197" name="Rectangle 1"/>
          <p:cNvSpPr>
            <a:spLocks noChangeArrowheads="1"/>
          </p:cNvSpPr>
          <p:nvPr/>
        </p:nvSpPr>
        <p:spPr bwMode="auto">
          <a:xfrm>
            <a:off x="500123" y="2876550"/>
            <a:ext cx="84296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buFont typeface="Wingdings" pitchFamily="2" charset="2"/>
              <a:buChar char="§"/>
              <a:tabLst>
                <a:tab pos="114300" algn="l"/>
              </a:tabLst>
            </a:pPr>
            <a:r>
              <a:rPr lang="es-ES" b="1" dirty="0">
                <a:solidFill>
                  <a:srgbClr val="0000C0"/>
                </a:solidFill>
                <a:latin typeface="+mj-lt"/>
                <a:cs typeface="Times New Roman" pitchFamily="18" charset="0"/>
              </a:rPr>
              <a:t>Analizar si Huanguelén cumple con la posibilidad de Autonomía Municipal.</a:t>
            </a:r>
          </a:p>
        </p:txBody>
      </p:sp>
      <p:sp>
        <p:nvSpPr>
          <p:cNvPr id="8198" name="8 Rectángulo"/>
          <p:cNvSpPr>
            <a:spLocks noChangeArrowheads="1"/>
          </p:cNvSpPr>
          <p:nvPr/>
        </p:nvSpPr>
        <p:spPr bwMode="auto">
          <a:xfrm>
            <a:off x="500093" y="4711495"/>
            <a:ext cx="8215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tabLst>
                <a:tab pos="114300" algn="l"/>
                <a:tab pos="457200" algn="l"/>
              </a:tabLst>
            </a:pPr>
            <a:r>
              <a:rPr lang="es-ES" b="1" dirty="0">
                <a:solidFill>
                  <a:srgbClr val="0000C0"/>
                </a:solidFill>
                <a:latin typeface="+mj-lt"/>
                <a:cs typeface="Times New Roman" pitchFamily="18" charset="0"/>
              </a:rPr>
              <a:t>Investigar los aspectos Geográficos, Políticos, Económicos y Sociales de los Partidos Rurales de la Provincia y de la localidad de Huanguelén.</a:t>
            </a:r>
          </a:p>
        </p:txBody>
      </p:sp>
      <p:sp>
        <p:nvSpPr>
          <p:cNvPr id="8199" name="9 Rectángulo"/>
          <p:cNvSpPr>
            <a:spLocks noChangeArrowheads="1"/>
          </p:cNvSpPr>
          <p:nvPr/>
        </p:nvSpPr>
        <p:spPr bwMode="auto">
          <a:xfrm>
            <a:off x="500093" y="3702050"/>
            <a:ext cx="8501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S" b="1" dirty="0">
                <a:solidFill>
                  <a:srgbClr val="0000C0"/>
                </a:solidFill>
                <a:latin typeface="+mj-lt"/>
                <a:cs typeface="Times New Roman" pitchFamily="18" charset="0"/>
              </a:rPr>
              <a:t>Estudiar sobre otros Partidos y Leyes Provinciales las condiciones necesarias para definir los límites de un Partido.</a:t>
            </a:r>
          </a:p>
        </p:txBody>
      </p:sp>
      <p:sp>
        <p:nvSpPr>
          <p:cNvPr id="8200" name="10 Rectángulo"/>
          <p:cNvSpPr>
            <a:spLocks noChangeArrowheads="1"/>
          </p:cNvSpPr>
          <p:nvPr/>
        </p:nvSpPr>
        <p:spPr bwMode="auto">
          <a:xfrm>
            <a:off x="500093" y="5786454"/>
            <a:ext cx="8143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§"/>
              <a:tabLst>
                <a:tab pos="114300" algn="l"/>
                <a:tab pos="457200" algn="l"/>
              </a:tabLst>
            </a:pPr>
            <a:r>
              <a:rPr lang="es-ES" b="1" dirty="0">
                <a:solidFill>
                  <a:srgbClr val="0000C0"/>
                </a:solidFill>
                <a:latin typeface="+mj-lt"/>
                <a:cs typeface="Times New Roman" pitchFamily="18" charset="0"/>
              </a:rPr>
              <a:t>Realizar la Cartografía del hipotético Partido de Huanguelén.</a:t>
            </a:r>
            <a:r>
              <a:rPr lang="es-ES" b="1" dirty="0">
                <a:solidFill>
                  <a:srgbClr val="0000C0"/>
                </a:solidFill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 descr="18777406.jpg"/>
          <p:cNvPicPr>
            <a:picLocks noChangeAspect="1"/>
          </p:cNvPicPr>
          <p:nvPr/>
        </p:nvPicPr>
        <p:blipFill>
          <a:blip r:embed="rId2">
            <a:lum bright="60000" contrast="-75000"/>
          </a:blip>
          <a:stretch>
            <a:fillRect/>
          </a:stretch>
        </p:blipFill>
        <p:spPr>
          <a:xfrm>
            <a:off x="0" y="0"/>
            <a:ext cx="9161592" cy="6858000"/>
          </a:xfrm>
          <a:prstGeom prst="rect">
            <a:avLst/>
          </a:prstGeom>
        </p:spPr>
      </p:pic>
      <p:pic>
        <p:nvPicPr>
          <p:cNvPr id="9218" name="1 Imagen" descr="AREA PRETENDIDA 1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285992"/>
            <a:ext cx="3409272" cy="436649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19" name="2 Imagen" descr="3-AREA PRETENDIDA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696567"/>
            <a:ext cx="4214842" cy="594714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6 Elipse"/>
          <p:cNvSpPr/>
          <p:nvPr/>
        </p:nvSpPr>
        <p:spPr>
          <a:xfrm>
            <a:off x="6000760" y="2643182"/>
            <a:ext cx="1714500" cy="1214446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9525">
            <a:solidFill>
              <a:srgbClr val="00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221" name="7 CuadroTexto"/>
          <p:cNvSpPr txBox="1">
            <a:spLocks noChangeArrowheads="1"/>
          </p:cNvSpPr>
          <p:nvPr/>
        </p:nvSpPr>
        <p:spPr bwMode="auto">
          <a:xfrm>
            <a:off x="1071538" y="500063"/>
            <a:ext cx="342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  <a:latin typeface="Arial Black" pitchFamily="34" charset="0"/>
              </a:rPr>
              <a:t>INTRODUCCIÓN</a:t>
            </a:r>
          </a:p>
        </p:txBody>
      </p:sp>
      <p:sp>
        <p:nvSpPr>
          <p:cNvPr id="9222" name="8 CuadroTexto"/>
          <p:cNvSpPr txBox="1">
            <a:spLocks noChangeArrowheads="1"/>
          </p:cNvSpPr>
          <p:nvPr/>
        </p:nvSpPr>
        <p:spPr bwMode="auto">
          <a:xfrm>
            <a:off x="857250" y="1285860"/>
            <a:ext cx="3071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dirty="0">
                <a:solidFill>
                  <a:srgbClr val="0070C0"/>
                </a:solidFill>
                <a:latin typeface="Constantia" pitchFamily="18" charset="0"/>
              </a:rPr>
              <a:t>SITUACION RELATIVA Y ÁREA DE ESTUDIO DE HUANGUELÉN</a:t>
            </a:r>
          </a:p>
        </p:txBody>
      </p:sp>
      <p:sp>
        <p:nvSpPr>
          <p:cNvPr id="10" name="9 Flecha abajo"/>
          <p:cNvSpPr/>
          <p:nvPr/>
        </p:nvSpPr>
        <p:spPr>
          <a:xfrm>
            <a:off x="2285984" y="1785926"/>
            <a:ext cx="285752" cy="428628"/>
          </a:xfrm>
          <a:prstGeom prst="downArrow">
            <a:avLst/>
          </a:prstGeom>
          <a:solidFill>
            <a:srgbClr val="FFC000"/>
          </a:solidFill>
          <a:ln>
            <a:solidFill>
              <a:srgbClr val="0F0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Flecha derecha"/>
          <p:cNvSpPr/>
          <p:nvPr/>
        </p:nvSpPr>
        <p:spPr>
          <a:xfrm rot="1334918">
            <a:off x="3572552" y="1766495"/>
            <a:ext cx="1071562" cy="214312"/>
          </a:xfrm>
          <a:prstGeom prst="rightArrow">
            <a:avLst/>
          </a:prstGeom>
          <a:solidFill>
            <a:srgbClr val="FFC000"/>
          </a:solidFill>
          <a:ln>
            <a:solidFill>
              <a:srgbClr val="0F0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Rectángulo redondeado"/>
          <p:cNvSpPr/>
          <p:nvPr/>
        </p:nvSpPr>
        <p:spPr>
          <a:xfrm>
            <a:off x="1000100" y="357166"/>
            <a:ext cx="2571768" cy="642937"/>
          </a:xfrm>
          <a:prstGeom prst="roundRect">
            <a:avLst/>
          </a:prstGeom>
          <a:solidFill>
            <a:srgbClr val="9999FF">
              <a:alpha val="34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 descr="23797950.jpg"/>
          <p:cNvPicPr>
            <a:picLocks noChangeAspect="1"/>
          </p:cNvPicPr>
          <p:nvPr/>
        </p:nvPicPr>
        <p:blipFill>
          <a:blip r:embed="rId2">
            <a:lum bright="60000" contrast="-75000"/>
          </a:blip>
          <a:stretch>
            <a:fillRect/>
          </a:stretch>
        </p:blipFill>
        <p:spPr>
          <a:xfrm>
            <a:off x="-26555" y="0"/>
            <a:ext cx="9197108" cy="6858000"/>
          </a:xfrm>
          <a:prstGeom prst="rect">
            <a:avLst/>
          </a:prstGeom>
        </p:spPr>
      </p:pic>
      <p:sp>
        <p:nvSpPr>
          <p:cNvPr id="14" name="13 Rectángulo redondeado"/>
          <p:cNvSpPr/>
          <p:nvPr/>
        </p:nvSpPr>
        <p:spPr>
          <a:xfrm>
            <a:off x="3000375" y="142875"/>
            <a:ext cx="2786071" cy="500063"/>
          </a:xfrm>
          <a:prstGeom prst="roundRect">
            <a:avLst/>
          </a:prstGeom>
          <a:solidFill>
            <a:srgbClr val="FFFF00">
              <a:alpha val="46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0243" name="2 Imagen" descr="7-Huanguelen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0817" y="3343298"/>
            <a:ext cx="3756025" cy="3371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4" name="6 CuadroTexto"/>
          <p:cNvSpPr txBox="1">
            <a:spLocks noChangeArrowheads="1"/>
          </p:cNvSpPr>
          <p:nvPr/>
        </p:nvSpPr>
        <p:spPr bwMode="auto">
          <a:xfrm>
            <a:off x="428625" y="893763"/>
            <a:ext cx="3714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ES" sz="1600" b="1">
                <a:solidFill>
                  <a:srgbClr val="0000C0"/>
                </a:solidFill>
                <a:latin typeface="Constantia" pitchFamily="18" charset="0"/>
              </a:rPr>
              <a:t>Fundación del distrito  </a:t>
            </a:r>
            <a:r>
              <a:rPr lang="es-ES" sz="1600" b="1">
                <a:solidFill>
                  <a:srgbClr val="FF0000"/>
                </a:solidFill>
                <a:latin typeface="Constantia" pitchFamily="18" charset="0"/>
              </a:rPr>
              <a:t>(1912)</a:t>
            </a:r>
          </a:p>
        </p:txBody>
      </p:sp>
      <p:sp>
        <p:nvSpPr>
          <p:cNvPr id="10246" name="9 CuadroTexto"/>
          <p:cNvSpPr txBox="1">
            <a:spLocks noChangeArrowheads="1"/>
          </p:cNvSpPr>
          <p:nvPr/>
        </p:nvSpPr>
        <p:spPr bwMode="auto">
          <a:xfrm>
            <a:off x="428625" y="2376488"/>
            <a:ext cx="72151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ES" sz="1600" b="1">
                <a:solidFill>
                  <a:srgbClr val="0000C0"/>
                </a:solidFill>
                <a:latin typeface="Constantia" pitchFamily="18" charset="0"/>
              </a:rPr>
              <a:t>Enclavada entre las jurisdicciones de dos partidos </a:t>
            </a:r>
            <a:r>
              <a:rPr lang="es-ES" sz="1600" b="1">
                <a:solidFill>
                  <a:srgbClr val="FF0000"/>
                </a:solidFill>
                <a:latin typeface="Constantia" pitchFamily="18" charset="0"/>
              </a:rPr>
              <a:t>(calle 22)</a:t>
            </a:r>
          </a:p>
        </p:txBody>
      </p:sp>
      <p:sp>
        <p:nvSpPr>
          <p:cNvPr id="10247" name="10 CuadroTexto"/>
          <p:cNvSpPr txBox="1">
            <a:spLocks noChangeArrowheads="1"/>
          </p:cNvSpPr>
          <p:nvPr/>
        </p:nvSpPr>
        <p:spPr bwMode="auto">
          <a:xfrm>
            <a:off x="428625" y="1250950"/>
            <a:ext cx="84296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ES" sz="1600" b="1">
                <a:solidFill>
                  <a:srgbClr val="0000C0"/>
                </a:solidFill>
                <a:latin typeface="Constantia" pitchFamily="18" charset="0"/>
              </a:rPr>
              <a:t>Año </a:t>
            </a:r>
            <a:r>
              <a:rPr lang="es-ES" sz="1600" b="1">
                <a:solidFill>
                  <a:srgbClr val="FF0000"/>
                </a:solidFill>
                <a:latin typeface="Constantia" pitchFamily="18" charset="0"/>
              </a:rPr>
              <a:t>1921</a:t>
            </a:r>
            <a:r>
              <a:rPr lang="es-ES" sz="1600" b="1">
                <a:solidFill>
                  <a:srgbClr val="0000C0"/>
                </a:solidFill>
                <a:latin typeface="Constantia" pitchFamily="18" charset="0"/>
              </a:rPr>
              <a:t>,  los dominios de terrenos eran pertenecientes a Guaminí,  la administración  de la localidad era patrimonio de Coronel Suárez.</a:t>
            </a:r>
          </a:p>
        </p:txBody>
      </p:sp>
      <p:sp>
        <p:nvSpPr>
          <p:cNvPr id="10248" name="11 CuadroTexto"/>
          <p:cNvSpPr txBox="1">
            <a:spLocks noChangeArrowheads="1"/>
          </p:cNvSpPr>
          <p:nvPr/>
        </p:nvSpPr>
        <p:spPr bwMode="auto">
          <a:xfrm>
            <a:off x="428625" y="1893888"/>
            <a:ext cx="77866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ES" sz="1600" b="1">
                <a:solidFill>
                  <a:srgbClr val="0000C0"/>
                </a:solidFill>
                <a:latin typeface="Constantia" pitchFamily="18" charset="0"/>
              </a:rPr>
              <a:t>Año </a:t>
            </a:r>
            <a:r>
              <a:rPr lang="es-ES" sz="1600" b="1">
                <a:solidFill>
                  <a:srgbClr val="FF0000"/>
                </a:solidFill>
                <a:latin typeface="Constantia" pitchFamily="18" charset="0"/>
              </a:rPr>
              <a:t>1952</a:t>
            </a:r>
            <a:r>
              <a:rPr lang="es-ES" sz="1600" b="1">
                <a:solidFill>
                  <a:srgbClr val="0000C0"/>
                </a:solidFill>
                <a:latin typeface="Constantia" pitchFamily="18" charset="0"/>
              </a:rPr>
              <a:t>, Suspensión de Remates Ferias por cuestiones  financieras.</a:t>
            </a:r>
          </a:p>
        </p:txBody>
      </p:sp>
      <p:sp>
        <p:nvSpPr>
          <p:cNvPr id="10249" name="12 CuadroTexto"/>
          <p:cNvSpPr txBox="1">
            <a:spLocks noChangeArrowheads="1"/>
          </p:cNvSpPr>
          <p:nvPr/>
        </p:nvSpPr>
        <p:spPr bwMode="auto">
          <a:xfrm>
            <a:off x="3357563" y="214313"/>
            <a:ext cx="3071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rgbClr val="7030A0"/>
                </a:solidFill>
                <a:latin typeface="Arial Black" pitchFamily="34" charset="0"/>
              </a:rPr>
              <a:t>FUNDAMENTOS</a:t>
            </a:r>
          </a:p>
        </p:txBody>
      </p:sp>
      <p:sp>
        <p:nvSpPr>
          <p:cNvPr id="10250" name="14 CuadroTexto"/>
          <p:cNvSpPr txBox="1">
            <a:spLocks noChangeArrowheads="1"/>
          </p:cNvSpPr>
          <p:nvPr/>
        </p:nvSpPr>
        <p:spPr bwMode="auto">
          <a:xfrm>
            <a:off x="428625" y="2805113"/>
            <a:ext cx="76438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ES" sz="1600" b="1">
                <a:solidFill>
                  <a:srgbClr val="0000C0"/>
                </a:solidFill>
                <a:latin typeface="Constantia" pitchFamily="18" charset="0"/>
              </a:rPr>
              <a:t>Solventa un </a:t>
            </a:r>
            <a:r>
              <a:rPr lang="es-ES" sz="1600" b="1">
                <a:solidFill>
                  <a:srgbClr val="FF0000"/>
                </a:solidFill>
                <a:latin typeface="Constantia" pitchFamily="18" charset="0"/>
              </a:rPr>
              <a:t>área rural </a:t>
            </a:r>
            <a:r>
              <a:rPr lang="es-ES" sz="1600" b="1">
                <a:solidFill>
                  <a:srgbClr val="0000C0"/>
                </a:solidFill>
                <a:latin typeface="Constantia" pitchFamily="18" charset="0"/>
              </a:rPr>
              <a:t>sin ser cabecera de partido 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280524" y="3332018"/>
            <a:ext cx="4291476" cy="336886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18 Imagen" descr="Hu-5 A4.wmf"/>
          <p:cNvPicPr>
            <a:picLocks noChangeAspect="1"/>
          </p:cNvPicPr>
          <p:nvPr/>
        </p:nvPicPr>
        <p:blipFill>
          <a:blip r:embed="rId4"/>
          <a:srcRect l="21094" t="20639" r="39843" b="21868"/>
          <a:stretch>
            <a:fillRect/>
          </a:stretch>
        </p:blipFill>
        <p:spPr>
          <a:xfrm>
            <a:off x="351963" y="3411878"/>
            <a:ext cx="4214841" cy="320328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24 Imagen" descr="25401253.jpg"/>
          <p:cNvPicPr>
            <a:picLocks noChangeAspect="1"/>
          </p:cNvPicPr>
          <p:nvPr/>
        </p:nvPicPr>
        <p:blipFill>
          <a:blip r:embed="rId2">
            <a:lum bright="60000" contrast="-75000"/>
          </a:blip>
          <a:stretch>
            <a:fillRect/>
          </a:stretch>
        </p:blipFill>
        <p:spPr>
          <a:xfrm>
            <a:off x="0" y="0"/>
            <a:ext cx="9166823" cy="6858000"/>
          </a:xfrm>
          <a:prstGeom prst="rect">
            <a:avLst/>
          </a:prstGeom>
        </p:spPr>
      </p:pic>
      <p:sp>
        <p:nvSpPr>
          <p:cNvPr id="11266" name="3 CuadroTexto"/>
          <p:cNvSpPr txBox="1">
            <a:spLocks noChangeArrowheads="1"/>
          </p:cNvSpPr>
          <p:nvPr/>
        </p:nvSpPr>
        <p:spPr bwMode="auto">
          <a:xfrm>
            <a:off x="3071843" y="2857500"/>
            <a:ext cx="3143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rgbClr val="C00000"/>
                </a:solidFill>
                <a:latin typeface="Arial Black" pitchFamily="34" charset="0"/>
              </a:rPr>
              <a:t>CONTENIDO </a:t>
            </a:r>
          </a:p>
          <a:p>
            <a:pPr algn="ctr"/>
            <a:r>
              <a:rPr lang="es-ES" sz="2000">
                <a:solidFill>
                  <a:srgbClr val="C00000"/>
                </a:solidFill>
                <a:latin typeface="Arial Black" pitchFamily="34" charset="0"/>
              </a:rPr>
              <a:t>LEGAL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500476" y="571500"/>
            <a:ext cx="2214562" cy="714375"/>
          </a:xfrm>
          <a:prstGeom prst="rect">
            <a:avLst/>
          </a:prstGeom>
          <a:solidFill>
            <a:srgbClr val="92D050">
              <a:alpha val="50000"/>
            </a:srgb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267" name="5 CuadroTexto"/>
          <p:cNvSpPr txBox="1">
            <a:spLocks noChangeArrowheads="1"/>
          </p:cNvSpPr>
          <p:nvPr/>
        </p:nvSpPr>
        <p:spPr bwMode="auto">
          <a:xfrm>
            <a:off x="3643343" y="714375"/>
            <a:ext cx="1857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 dirty="0">
                <a:solidFill>
                  <a:srgbClr val="7030A0"/>
                </a:solidFill>
                <a:latin typeface="Comic Sans MS" pitchFamily="66" charset="0"/>
              </a:rPr>
              <a:t>PROYECTO DE LEY </a:t>
            </a:r>
          </a:p>
          <a:p>
            <a:pPr algn="ctr"/>
            <a:r>
              <a:rPr lang="es-ES" sz="1200" b="1" dirty="0">
                <a:solidFill>
                  <a:srgbClr val="7030A0"/>
                </a:solidFill>
                <a:latin typeface="Comic Sans MS" pitchFamily="66" charset="0"/>
              </a:rPr>
              <a:t>-ARTÍCULO 39-</a:t>
            </a:r>
          </a:p>
        </p:txBody>
      </p:sp>
      <p:sp>
        <p:nvSpPr>
          <p:cNvPr id="9" name="8 Rectángulo"/>
          <p:cNvSpPr/>
          <p:nvPr/>
        </p:nvSpPr>
        <p:spPr>
          <a:xfrm>
            <a:off x="7000906" y="714375"/>
            <a:ext cx="1785937" cy="2214563"/>
          </a:xfrm>
          <a:prstGeom prst="rect">
            <a:avLst/>
          </a:prstGeom>
          <a:solidFill>
            <a:srgbClr val="92D050">
              <a:alpha val="50000"/>
            </a:srgb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269" name="7 CuadroTexto"/>
          <p:cNvSpPr txBox="1">
            <a:spLocks noChangeArrowheads="1"/>
          </p:cNvSpPr>
          <p:nvPr/>
        </p:nvSpPr>
        <p:spPr bwMode="auto">
          <a:xfrm>
            <a:off x="6929468" y="804863"/>
            <a:ext cx="1928813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 dirty="0">
                <a:solidFill>
                  <a:srgbClr val="7030A0"/>
                </a:solidFill>
                <a:latin typeface="Comic Sans MS" pitchFamily="66" charset="0"/>
              </a:rPr>
              <a:t>AUTONOMIA MUNICIPAL</a:t>
            </a:r>
          </a:p>
          <a:p>
            <a:pPr algn="ctr"/>
            <a:endParaRPr lang="es-ES" sz="1200" b="1" dirty="0">
              <a:solidFill>
                <a:srgbClr val="7030A0"/>
              </a:solidFill>
              <a:latin typeface="Comic Sans MS" pitchFamily="66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es-ES" sz="1200" b="1" dirty="0">
                <a:solidFill>
                  <a:srgbClr val="0000C0"/>
                </a:solidFill>
                <a:latin typeface="Comic Sans MS" pitchFamily="66" charset="0"/>
              </a:rPr>
              <a:t>Constitución Nacional</a:t>
            </a:r>
          </a:p>
          <a:p>
            <a:pPr algn="ctr"/>
            <a:r>
              <a:rPr lang="es-ES" sz="1200" b="1" dirty="0">
                <a:solidFill>
                  <a:srgbClr val="7030A0"/>
                </a:solidFill>
                <a:latin typeface="Comic Sans MS" pitchFamily="66" charset="0"/>
              </a:rPr>
              <a:t>Art. 5 y 123</a:t>
            </a:r>
          </a:p>
          <a:p>
            <a:pPr algn="ctr"/>
            <a:endParaRPr lang="es-ES" sz="1200" b="1" dirty="0">
              <a:solidFill>
                <a:srgbClr val="7030A0"/>
              </a:solidFill>
              <a:latin typeface="Comic Sans MS" pitchFamily="66" charset="0"/>
            </a:endParaRPr>
          </a:p>
          <a:p>
            <a:pPr algn="ctr">
              <a:buFont typeface="Arial" charset="0"/>
              <a:buChar char="•"/>
            </a:pPr>
            <a:r>
              <a:rPr lang="es-ES" sz="1200" b="1" dirty="0">
                <a:solidFill>
                  <a:srgbClr val="0000C0"/>
                </a:solidFill>
                <a:latin typeface="Comic Sans MS" pitchFamily="66" charset="0"/>
              </a:rPr>
              <a:t>Constitución Provincial</a:t>
            </a:r>
          </a:p>
          <a:p>
            <a:pPr algn="ctr"/>
            <a:r>
              <a:rPr lang="es-ES" sz="1200" b="1" dirty="0">
                <a:solidFill>
                  <a:srgbClr val="7030A0"/>
                </a:solidFill>
                <a:latin typeface="Comic Sans MS" pitchFamily="66" charset="0"/>
              </a:rPr>
              <a:t>Sección Séptima del Régimen Municipal, Art. 190 a 197</a:t>
            </a:r>
          </a:p>
          <a:p>
            <a:pPr algn="ctr">
              <a:buFont typeface="Arial" charset="0"/>
              <a:buChar char="•"/>
            </a:pPr>
            <a:endParaRPr lang="es-ES" sz="1200" b="1" dirty="0">
              <a:solidFill>
                <a:srgbClr val="7030A0"/>
              </a:solidFill>
              <a:latin typeface="Comic Sans MS" pitchFamily="66" charset="0"/>
            </a:endParaRPr>
          </a:p>
          <a:p>
            <a:pPr algn="ctr">
              <a:buFont typeface="Wingdings" pitchFamily="2" charset="2"/>
              <a:buChar char="§"/>
            </a:pPr>
            <a:endParaRPr lang="es-ES" sz="1400" b="1" dirty="0">
              <a:latin typeface="Comic Sans MS" pitchFamily="66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715156" y="4000500"/>
            <a:ext cx="2214562" cy="2286000"/>
          </a:xfrm>
          <a:prstGeom prst="rect">
            <a:avLst/>
          </a:prstGeom>
          <a:solidFill>
            <a:srgbClr val="92D050">
              <a:alpha val="50000"/>
            </a:srgb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0" name="9 Elipse"/>
          <p:cNvSpPr/>
          <p:nvPr/>
        </p:nvSpPr>
        <p:spPr>
          <a:xfrm>
            <a:off x="3429031" y="2214563"/>
            <a:ext cx="2428875" cy="1928812"/>
          </a:xfrm>
          <a:prstGeom prst="ellipse">
            <a:avLst/>
          </a:prstGeom>
          <a:solidFill>
            <a:srgbClr val="FFC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272" name="10 CuadroTexto"/>
          <p:cNvSpPr txBox="1">
            <a:spLocks noChangeArrowheads="1"/>
          </p:cNvSpPr>
          <p:nvPr/>
        </p:nvSpPr>
        <p:spPr bwMode="auto">
          <a:xfrm>
            <a:off x="6786593" y="4143375"/>
            <a:ext cx="20716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 dirty="0">
                <a:solidFill>
                  <a:srgbClr val="7030A0"/>
                </a:solidFill>
                <a:latin typeface="Comic Sans MS" pitchFamily="66" charset="0"/>
              </a:rPr>
              <a:t>Un Municipio es Autónomo cuando:</a:t>
            </a:r>
          </a:p>
          <a:p>
            <a:endParaRPr lang="es-ES" sz="1400" b="1" dirty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s-ES" sz="1400" b="1" dirty="0">
                <a:solidFill>
                  <a:srgbClr val="FF0000"/>
                </a:solidFill>
                <a:latin typeface="Comic Sans MS" pitchFamily="66" charset="0"/>
              </a:rPr>
              <a:t>Institucional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s-ES" sz="1400" b="1" dirty="0">
                <a:solidFill>
                  <a:srgbClr val="FF0000"/>
                </a:solidFill>
                <a:latin typeface="Comic Sans MS" pitchFamily="66" charset="0"/>
              </a:rPr>
              <a:t>Político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s-ES" sz="1400" b="1" dirty="0">
                <a:solidFill>
                  <a:srgbClr val="FF0000"/>
                </a:solidFill>
                <a:latin typeface="Comic Sans MS" pitchFamily="66" charset="0"/>
              </a:rPr>
              <a:t>Administrativo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s-ES" sz="1400" b="1" dirty="0">
                <a:solidFill>
                  <a:srgbClr val="FF0000"/>
                </a:solidFill>
                <a:latin typeface="Comic Sans MS" pitchFamily="66" charset="0"/>
              </a:rPr>
              <a:t>Económico Financiero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3071843" y="5357813"/>
            <a:ext cx="3000375" cy="1143000"/>
          </a:xfrm>
          <a:prstGeom prst="rect">
            <a:avLst/>
          </a:prstGeom>
          <a:solidFill>
            <a:srgbClr val="92D050">
              <a:alpha val="50000"/>
            </a:srgb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274" name="12 CuadroTexto"/>
          <p:cNvSpPr txBox="1">
            <a:spLocks noChangeArrowheads="1"/>
          </p:cNvSpPr>
          <p:nvPr/>
        </p:nvSpPr>
        <p:spPr bwMode="auto">
          <a:xfrm>
            <a:off x="3214718" y="5500688"/>
            <a:ext cx="28575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 dirty="0">
                <a:solidFill>
                  <a:srgbClr val="7030A0"/>
                </a:solidFill>
                <a:latin typeface="Comic Sans MS" pitchFamily="66" charset="0"/>
              </a:rPr>
              <a:t>Reconocimiento de Autonomía Municipal:</a:t>
            </a:r>
          </a:p>
          <a:p>
            <a:endParaRPr lang="es-ES" sz="1400" b="1" dirty="0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es-ES" sz="1400" b="1" dirty="0">
                <a:solidFill>
                  <a:srgbClr val="FF0000"/>
                </a:solidFill>
                <a:latin typeface="Comic Sans MS" pitchFamily="66" charset="0"/>
              </a:rPr>
              <a:t>Carta Orgánica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285781" y="3286125"/>
            <a:ext cx="2214562" cy="2643188"/>
          </a:xfrm>
          <a:prstGeom prst="rect">
            <a:avLst/>
          </a:prstGeom>
          <a:solidFill>
            <a:srgbClr val="92D050">
              <a:alpha val="50000"/>
            </a:srgb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276" name="14 CuadroTexto"/>
          <p:cNvSpPr txBox="1">
            <a:spLocks noChangeArrowheads="1"/>
          </p:cNvSpPr>
          <p:nvPr/>
        </p:nvSpPr>
        <p:spPr bwMode="auto">
          <a:xfrm>
            <a:off x="285781" y="3429000"/>
            <a:ext cx="2214562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 dirty="0">
                <a:solidFill>
                  <a:srgbClr val="7030A0"/>
                </a:solidFill>
                <a:latin typeface="Comic Sans MS" pitchFamily="66" charset="0"/>
              </a:rPr>
              <a:t>Ley 10.806 Declaración de Ciudad:</a:t>
            </a:r>
          </a:p>
          <a:p>
            <a:endParaRPr lang="es-ES" sz="1400" dirty="0"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s-ES" sz="1400" b="1" dirty="0">
                <a:solidFill>
                  <a:srgbClr val="FF0000"/>
                </a:solidFill>
                <a:latin typeface="Comic Sans MS" pitchFamily="66" charset="0"/>
              </a:rPr>
              <a:t>Población rural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s-ES" sz="1400" b="1" dirty="0">
                <a:solidFill>
                  <a:srgbClr val="FF0000"/>
                </a:solidFill>
                <a:latin typeface="Comic Sans MS" pitchFamily="66" charset="0"/>
              </a:rPr>
              <a:t>Equipamiento socio administrativo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s-ES" sz="1400" b="1" dirty="0">
                <a:solidFill>
                  <a:srgbClr val="FF0000"/>
                </a:solidFill>
                <a:latin typeface="Comic Sans MS" pitchFamily="66" charset="0"/>
              </a:rPr>
              <a:t>Infraestructura física y de servicios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642968" y="1214438"/>
            <a:ext cx="1785938" cy="857250"/>
          </a:xfrm>
          <a:prstGeom prst="rect">
            <a:avLst/>
          </a:prstGeom>
          <a:solidFill>
            <a:srgbClr val="92D050">
              <a:alpha val="50000"/>
            </a:srgb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278" name="16 CuadroTexto"/>
          <p:cNvSpPr txBox="1">
            <a:spLocks noChangeArrowheads="1"/>
          </p:cNvSpPr>
          <p:nvPr/>
        </p:nvSpPr>
        <p:spPr bwMode="auto">
          <a:xfrm>
            <a:off x="428656" y="1357313"/>
            <a:ext cx="2214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7030A0"/>
                </a:solidFill>
                <a:latin typeface="Comic Sans MS" pitchFamily="66" charset="0"/>
              </a:rPr>
              <a:t>Fundamentos catastrales</a:t>
            </a:r>
          </a:p>
        </p:txBody>
      </p:sp>
      <p:sp>
        <p:nvSpPr>
          <p:cNvPr id="19" name="18 Flecha abajo"/>
          <p:cNvSpPr/>
          <p:nvPr/>
        </p:nvSpPr>
        <p:spPr>
          <a:xfrm rot="10800000">
            <a:off x="4429156" y="1357313"/>
            <a:ext cx="357187" cy="714375"/>
          </a:xfrm>
          <a:prstGeom prst="downArrow">
            <a:avLst/>
          </a:prstGeom>
          <a:solidFill>
            <a:srgbClr val="9999FF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0" name="19 Flecha arriba"/>
          <p:cNvSpPr/>
          <p:nvPr/>
        </p:nvSpPr>
        <p:spPr>
          <a:xfrm rot="3613719">
            <a:off x="6085711" y="1612107"/>
            <a:ext cx="284163" cy="1231900"/>
          </a:xfrm>
          <a:prstGeom prst="upArrow">
            <a:avLst/>
          </a:prstGeom>
          <a:solidFill>
            <a:srgbClr val="9999FF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1" name="20 Flecha arriba"/>
          <p:cNvSpPr/>
          <p:nvPr/>
        </p:nvSpPr>
        <p:spPr>
          <a:xfrm rot="7418786">
            <a:off x="5954743" y="3657600"/>
            <a:ext cx="258763" cy="1058863"/>
          </a:xfrm>
          <a:prstGeom prst="upArrow">
            <a:avLst/>
          </a:prstGeom>
          <a:solidFill>
            <a:srgbClr val="9999FF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2" name="21 Flecha abajo"/>
          <p:cNvSpPr/>
          <p:nvPr/>
        </p:nvSpPr>
        <p:spPr>
          <a:xfrm>
            <a:off x="4500593" y="4214813"/>
            <a:ext cx="285750" cy="1000125"/>
          </a:xfrm>
          <a:prstGeom prst="downArrow">
            <a:avLst/>
          </a:prstGeom>
          <a:solidFill>
            <a:srgbClr val="9999FF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3" name="22 Flecha arriba"/>
          <p:cNvSpPr/>
          <p:nvPr/>
        </p:nvSpPr>
        <p:spPr>
          <a:xfrm rot="13737552">
            <a:off x="2921825" y="3548856"/>
            <a:ext cx="296862" cy="1063625"/>
          </a:xfrm>
          <a:prstGeom prst="upArrow">
            <a:avLst/>
          </a:prstGeom>
          <a:solidFill>
            <a:srgbClr val="9999FF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4" name="23 Flecha arriba"/>
          <p:cNvSpPr/>
          <p:nvPr/>
        </p:nvSpPr>
        <p:spPr>
          <a:xfrm rot="18223558">
            <a:off x="2887693" y="1724025"/>
            <a:ext cx="274638" cy="1112838"/>
          </a:xfrm>
          <a:prstGeom prst="upArrow">
            <a:avLst/>
          </a:prstGeom>
          <a:solidFill>
            <a:srgbClr val="9999FF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32298363.jpg"/>
          <p:cNvPicPr>
            <a:picLocks noChangeAspect="1"/>
          </p:cNvPicPr>
          <p:nvPr/>
        </p:nvPicPr>
        <p:blipFill>
          <a:blip r:embed="rId2">
            <a:lum bright="60000" contrast="-75000"/>
          </a:blip>
          <a:stretch>
            <a:fillRect/>
          </a:stretch>
        </p:blipFill>
        <p:spPr>
          <a:xfrm>
            <a:off x="0" y="0"/>
            <a:ext cx="9146065" cy="6858000"/>
          </a:xfrm>
          <a:prstGeom prst="rect">
            <a:avLst/>
          </a:prstGeom>
        </p:spPr>
      </p:pic>
      <p:sp>
        <p:nvSpPr>
          <p:cNvPr id="12290" name="3 CuadroTexto"/>
          <p:cNvSpPr txBox="1">
            <a:spLocks noChangeArrowheads="1"/>
          </p:cNvSpPr>
          <p:nvPr/>
        </p:nvSpPr>
        <p:spPr bwMode="auto">
          <a:xfrm>
            <a:off x="2643202" y="500063"/>
            <a:ext cx="3929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solidFill>
                  <a:srgbClr val="0070C0"/>
                </a:solidFill>
                <a:latin typeface="Constantia" pitchFamily="18" charset="0"/>
              </a:rPr>
              <a:t>ANALISIS DE COMPARACIÓN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500313" y="357188"/>
            <a:ext cx="3643312" cy="642937"/>
          </a:xfrm>
          <a:prstGeom prst="roundRect">
            <a:avLst/>
          </a:prstGeom>
          <a:solidFill>
            <a:srgbClr val="FFC000">
              <a:alpha val="27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12292" name="3 Imagen" descr="PARTIDOS AUTONOMOS 1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241424"/>
            <a:ext cx="4214842" cy="531538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8 Placa"/>
          <p:cNvSpPr/>
          <p:nvPr/>
        </p:nvSpPr>
        <p:spPr>
          <a:xfrm>
            <a:off x="642938" y="1428750"/>
            <a:ext cx="3357562" cy="2143125"/>
          </a:xfrm>
          <a:prstGeom prst="plaque">
            <a:avLst/>
          </a:prstGeom>
          <a:solidFill>
            <a:srgbClr val="9999FF">
              <a:alpha val="6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293" name="6 CuadroTexto"/>
          <p:cNvSpPr txBox="1">
            <a:spLocks noChangeArrowheads="1"/>
          </p:cNvSpPr>
          <p:nvPr/>
        </p:nvSpPr>
        <p:spPr bwMode="auto">
          <a:xfrm>
            <a:off x="1285875" y="1500188"/>
            <a:ext cx="3214688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>
                <a:solidFill>
                  <a:srgbClr val="0070C0"/>
                </a:solidFill>
                <a:latin typeface="Constantia" pitchFamily="18" charset="0"/>
              </a:rPr>
              <a:t>Municipios Rurales:</a:t>
            </a:r>
          </a:p>
          <a:p>
            <a:endParaRPr lang="es-ES" sz="1600">
              <a:latin typeface="Constantia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s-ES" sz="1600">
                <a:solidFill>
                  <a:srgbClr val="FF0000"/>
                </a:solidFill>
                <a:latin typeface="Constantia" pitchFamily="18" charset="0"/>
              </a:rPr>
              <a:t>Punta Indio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s-ES" sz="1600">
                <a:solidFill>
                  <a:srgbClr val="FF0000"/>
                </a:solidFill>
                <a:latin typeface="Constantia" pitchFamily="18" charset="0"/>
              </a:rPr>
              <a:t>Tres Lomas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s-ES" sz="1600">
                <a:solidFill>
                  <a:srgbClr val="FF0000"/>
                </a:solidFill>
                <a:latin typeface="Constantia" pitchFamily="18" charset="0"/>
              </a:rPr>
              <a:t>Florentino Ameghino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s-ES" sz="1600">
                <a:solidFill>
                  <a:srgbClr val="FF0000"/>
                </a:solidFill>
                <a:latin typeface="Constantia" pitchFamily="18" charset="0"/>
              </a:rPr>
              <a:t>Lezama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142976" y="3929066"/>
            <a:ext cx="2357437" cy="2643187"/>
          </a:xfrm>
          <a:prstGeom prst="rect">
            <a:avLst/>
          </a:prstGeom>
          <a:solidFill>
            <a:srgbClr val="FFCCCC">
              <a:alpha val="60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295" name="9 CuadroTexto"/>
          <p:cNvSpPr txBox="1">
            <a:spLocks noChangeArrowheads="1"/>
          </p:cNvSpPr>
          <p:nvPr/>
        </p:nvSpPr>
        <p:spPr bwMode="auto">
          <a:xfrm>
            <a:off x="1428750" y="4071938"/>
            <a:ext cx="257175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 smtClean="0">
                <a:latin typeface="Constantia" pitchFamily="18" charset="0"/>
              </a:rPr>
              <a:t>Aspectos:</a:t>
            </a:r>
          </a:p>
          <a:p>
            <a:endParaRPr lang="es-ES" dirty="0">
              <a:latin typeface="Constant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s-ES" dirty="0">
                <a:solidFill>
                  <a:srgbClr val="0000C0"/>
                </a:solidFill>
                <a:latin typeface="Constantia" pitchFamily="18" charset="0"/>
              </a:rPr>
              <a:t>Demográficos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s-ES" dirty="0">
                <a:solidFill>
                  <a:srgbClr val="0000C0"/>
                </a:solidFill>
                <a:latin typeface="Constantia" pitchFamily="18" charset="0"/>
              </a:rPr>
              <a:t>Políticos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s-ES" dirty="0">
                <a:solidFill>
                  <a:srgbClr val="0000C0"/>
                </a:solidFill>
                <a:latin typeface="Constantia" pitchFamily="18" charset="0"/>
              </a:rPr>
              <a:t>Administrativos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s-ES" dirty="0">
                <a:solidFill>
                  <a:srgbClr val="0000C0"/>
                </a:solidFill>
                <a:latin typeface="Constantia" pitchFamily="18" charset="0"/>
              </a:rPr>
              <a:t>Económicos</a:t>
            </a:r>
          </a:p>
          <a:p>
            <a:endParaRPr lang="es-ES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17936269.jpg"/>
          <p:cNvPicPr>
            <a:picLocks noChangeAspect="1"/>
          </p:cNvPicPr>
          <p:nvPr/>
        </p:nvPicPr>
        <p:blipFill>
          <a:blip r:embed="rId2">
            <a:lum bright="60000" contrast="-7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3" name="4 CuadroTexto"/>
          <p:cNvSpPr txBox="1">
            <a:spLocks noChangeArrowheads="1"/>
          </p:cNvSpPr>
          <p:nvPr/>
        </p:nvSpPr>
        <p:spPr bwMode="auto">
          <a:xfrm>
            <a:off x="5572125" y="500063"/>
            <a:ext cx="321468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300" b="1" dirty="0">
                <a:solidFill>
                  <a:srgbClr val="0F01BF"/>
                </a:solidFill>
                <a:latin typeface="Arial Black" pitchFamily="34" charset="0"/>
              </a:rPr>
              <a:t>MAPA DESCRIPTIVO DE POBLACION-PROV. DE BS AS</a:t>
            </a:r>
          </a:p>
        </p:txBody>
      </p:sp>
      <p:sp>
        <p:nvSpPr>
          <p:cNvPr id="6" name="5 Redondear rectángulo de esquina sencilla"/>
          <p:cNvSpPr/>
          <p:nvPr/>
        </p:nvSpPr>
        <p:spPr>
          <a:xfrm>
            <a:off x="5715008" y="357166"/>
            <a:ext cx="3000375" cy="714375"/>
          </a:xfrm>
          <a:prstGeom prst="round1Rect">
            <a:avLst/>
          </a:prstGeom>
          <a:solidFill>
            <a:srgbClr val="FF0000">
              <a:alpha val="2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graphicFrame>
        <p:nvGraphicFramePr>
          <p:cNvPr id="8" name="7 Gráfico"/>
          <p:cNvGraphicFramePr/>
          <p:nvPr/>
        </p:nvGraphicFramePr>
        <p:xfrm>
          <a:off x="0" y="304802"/>
          <a:ext cx="5114259" cy="3000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9 Gráfico"/>
          <p:cNvGraphicFramePr/>
          <p:nvPr/>
        </p:nvGraphicFramePr>
        <p:xfrm>
          <a:off x="0" y="3305197"/>
          <a:ext cx="5143536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7 Imagen" descr="ESTADISTICAS POBLACION BS AS.ti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43538" y="1285860"/>
            <a:ext cx="3829056" cy="51629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4 CuadroTexto"/>
          <p:cNvSpPr txBox="1">
            <a:spLocks noChangeArrowheads="1"/>
          </p:cNvSpPr>
          <p:nvPr/>
        </p:nvSpPr>
        <p:spPr bwMode="auto">
          <a:xfrm>
            <a:off x="5786438" y="714355"/>
            <a:ext cx="321468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300" b="1" dirty="0">
                <a:solidFill>
                  <a:srgbClr val="0F01BF"/>
                </a:solidFill>
                <a:latin typeface="Arial Black" pitchFamily="34" charset="0"/>
              </a:rPr>
              <a:t>MAPA DESCRIPTIVO DE SUPERFICIE-PROV. DE BS AS</a:t>
            </a:r>
          </a:p>
        </p:txBody>
      </p:sp>
      <p:sp>
        <p:nvSpPr>
          <p:cNvPr id="6" name="5 Redondear rectángulo de esquina sencilla"/>
          <p:cNvSpPr/>
          <p:nvPr/>
        </p:nvSpPr>
        <p:spPr>
          <a:xfrm>
            <a:off x="5857884" y="642923"/>
            <a:ext cx="3000375" cy="714375"/>
          </a:xfrm>
          <a:prstGeom prst="round1Rect">
            <a:avLst/>
          </a:prstGeom>
          <a:solidFill>
            <a:srgbClr val="FF0000">
              <a:alpha val="2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graphicFrame>
        <p:nvGraphicFramePr>
          <p:cNvPr id="8" name="7 Gráfico"/>
          <p:cNvGraphicFramePr/>
          <p:nvPr/>
        </p:nvGraphicFramePr>
        <p:xfrm>
          <a:off x="0" y="71414"/>
          <a:ext cx="5286380" cy="346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8 Gráfico"/>
          <p:cNvGraphicFramePr/>
          <p:nvPr/>
        </p:nvGraphicFramePr>
        <p:xfrm>
          <a:off x="0" y="3500438"/>
          <a:ext cx="5286380" cy="335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8 Imagen" descr="ESTADISTICAS SUPERFICIES BS AS.t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62602" y="1643050"/>
            <a:ext cx="3709992" cy="50483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mini_500_4209_1278827999774219.jpg"/>
          <p:cNvPicPr>
            <a:picLocks noChangeAspect="1"/>
          </p:cNvPicPr>
          <p:nvPr/>
        </p:nvPicPr>
        <p:blipFill>
          <a:blip r:embed="rId2">
            <a:lum bright="60000" contrast="-75000"/>
          </a:blip>
          <a:stretch>
            <a:fillRect/>
          </a:stretch>
        </p:blipFill>
        <p:spPr>
          <a:xfrm>
            <a:off x="-10599" y="0"/>
            <a:ext cx="9150238" cy="6858000"/>
          </a:xfrm>
          <a:prstGeom prst="rect">
            <a:avLst/>
          </a:prstGeom>
        </p:spPr>
      </p:pic>
      <p:sp>
        <p:nvSpPr>
          <p:cNvPr id="14344" name="13 Rectángulo"/>
          <p:cNvSpPr>
            <a:spLocks noChangeArrowheads="1"/>
          </p:cNvSpPr>
          <p:nvPr/>
        </p:nvSpPr>
        <p:spPr bwMode="auto">
          <a:xfrm>
            <a:off x="7215206" y="1785916"/>
            <a:ext cx="1857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b="1">
                <a:latin typeface="Arial Black" pitchFamily="34" charset="0"/>
              </a:rPr>
              <a:t>Comparación Económica</a:t>
            </a:r>
            <a:endParaRPr lang="es-ES" sz="1600">
              <a:latin typeface="Arial Black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215206" y="1500166"/>
            <a:ext cx="1785938" cy="1214438"/>
          </a:xfrm>
          <a:prstGeom prst="roundRect">
            <a:avLst/>
          </a:prstGeom>
          <a:solidFill>
            <a:srgbClr val="FFC000">
              <a:alpha val="42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" name="15 Flecha doblada"/>
          <p:cNvSpPr/>
          <p:nvPr/>
        </p:nvSpPr>
        <p:spPr>
          <a:xfrm rot="10800000">
            <a:off x="7286644" y="2786041"/>
            <a:ext cx="928687" cy="500063"/>
          </a:xfrm>
          <a:prstGeom prst="bentArrow">
            <a:avLst/>
          </a:prstGeom>
          <a:solidFill>
            <a:srgbClr val="0F01BF">
              <a:alpha val="59000"/>
            </a:srgbClr>
          </a:solidFill>
          <a:ln>
            <a:solidFill>
              <a:srgbClr val="0F0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6 Flecha doblada"/>
          <p:cNvSpPr/>
          <p:nvPr/>
        </p:nvSpPr>
        <p:spPr>
          <a:xfrm flipH="1">
            <a:off x="7358081" y="928666"/>
            <a:ext cx="857250" cy="500063"/>
          </a:xfrm>
          <a:prstGeom prst="bentArrow">
            <a:avLst/>
          </a:prstGeom>
          <a:solidFill>
            <a:srgbClr val="0000C0">
              <a:alpha val="59000"/>
            </a:srgbClr>
          </a:solidFill>
          <a:ln>
            <a:solidFill>
              <a:srgbClr val="0F0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19 Forma libre"/>
          <p:cNvSpPr/>
          <p:nvPr/>
        </p:nvSpPr>
        <p:spPr>
          <a:xfrm>
            <a:off x="2671762" y="1057254"/>
            <a:ext cx="4414837" cy="2428875"/>
          </a:xfrm>
          <a:custGeom>
            <a:avLst/>
            <a:gdLst>
              <a:gd name="connsiteX0" fmla="*/ 4414837 w 4414837"/>
              <a:gd name="connsiteY0" fmla="*/ 2428875 h 2428875"/>
              <a:gd name="connsiteX1" fmla="*/ 0 w 4414837"/>
              <a:gd name="connsiteY1" fmla="*/ 2428875 h 2428875"/>
              <a:gd name="connsiteX2" fmla="*/ 0 w 4414837"/>
              <a:gd name="connsiteY2" fmla="*/ 0 h 2428875"/>
              <a:gd name="connsiteX3" fmla="*/ 4414837 w 4414837"/>
              <a:gd name="connsiteY3" fmla="*/ 0 h 2428875"/>
              <a:gd name="connsiteX4" fmla="*/ 4414837 w 4414837"/>
              <a:gd name="connsiteY4" fmla="*/ 2428875 h 242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4837" h="2428875">
                <a:moveTo>
                  <a:pt x="4414837" y="2428875"/>
                </a:moveTo>
                <a:lnTo>
                  <a:pt x="0" y="2428875"/>
                </a:lnTo>
                <a:lnTo>
                  <a:pt x="0" y="0"/>
                </a:lnTo>
                <a:lnTo>
                  <a:pt x="4414837" y="0"/>
                </a:lnTo>
                <a:lnTo>
                  <a:pt x="4414837" y="2428875"/>
                </a:lnTo>
                <a:close/>
              </a:path>
            </a:pathLst>
          </a:custGeom>
          <a:solidFill>
            <a:schemeClr val="tx2">
              <a:lumMod val="50000"/>
              <a:lumOff val="5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14282" y="714356"/>
          <a:ext cx="6858047" cy="2760345"/>
        </p:xfrm>
        <a:graphic>
          <a:graphicData uri="http://schemas.openxmlformats.org/drawingml/2006/table">
            <a:tbl>
              <a:tblPr/>
              <a:tblGrid>
                <a:gridCol w="814947"/>
                <a:gridCol w="820154"/>
                <a:gridCol w="820154"/>
                <a:gridCol w="820154"/>
                <a:gridCol w="781099"/>
                <a:gridCol w="781099"/>
                <a:gridCol w="1010220"/>
                <a:gridCol w="1010220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Arial"/>
                          <a:ea typeface="Times New Roman"/>
                        </a:rPr>
                        <a:t>GLOSARIO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/>
                          <a:ea typeface="Times New Roman"/>
                        </a:rPr>
                        <a:t>Punta Indio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/>
                          <a:ea typeface="Times New Roman"/>
                        </a:rPr>
                        <a:t>Ameghino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/>
                          <a:ea typeface="Times New Roman"/>
                        </a:rPr>
                        <a:t>Tres Lomas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/>
                          <a:ea typeface="Times New Roman"/>
                        </a:rPr>
                        <a:t>Lezama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latin typeface="Arial"/>
                          <a:ea typeface="Times New Roman"/>
                        </a:rPr>
                        <a:t>HUANGUELÉN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219075">
                <a:tc row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</a:rPr>
                        <a:t>ECONOMIA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</a:rPr>
                        <a:t>AGRICULTURA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</a:rPr>
                        <a:t>Trigo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No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</a:rPr>
                        <a:t>Girasol/Maíz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No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</a:rPr>
                        <a:t>Soja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No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</a:rPr>
                        <a:t>Otros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Arial"/>
                          <a:ea typeface="Times New Roman"/>
                        </a:rPr>
                        <a:t>GANADERIA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</a:rPr>
                        <a:t>Bovino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</a:rPr>
                        <a:t>Ovino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No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</a:rPr>
                        <a:t>Porcino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No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No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Arial"/>
                          <a:ea typeface="Times New Roman"/>
                        </a:rPr>
                        <a:t>Equino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No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No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</a:rPr>
                        <a:t>Industrias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/>
                          <a:ea typeface="Times New Roman"/>
                        </a:rPr>
                        <a:t>3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/>
                          <a:ea typeface="Times New Roman"/>
                        </a:rPr>
                        <a:t>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/>
                          <a:ea typeface="Times New Roman"/>
                        </a:rPr>
                        <a:t>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/>
                          <a:ea typeface="Times New Roman"/>
                        </a:rPr>
                        <a:t>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/>
                          <a:ea typeface="Times New Roman"/>
                        </a:rPr>
                        <a:t>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</a:rPr>
                        <a:t>Turismo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/>
                          <a:ea typeface="Times New Roman"/>
                        </a:rPr>
                        <a:t>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/>
                          <a:ea typeface="Times New Roman"/>
                        </a:rPr>
                        <a:t>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/>
                          <a:ea typeface="Times New Roman"/>
                        </a:rPr>
                        <a:t>3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/>
                          <a:ea typeface="Times New Roman"/>
                        </a:rPr>
                        <a:t>3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Arial"/>
                          <a:ea typeface="Times New Roman"/>
                        </a:rPr>
                        <a:t>2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20 Rectángulo redondeado"/>
          <p:cNvSpPr/>
          <p:nvPr/>
        </p:nvSpPr>
        <p:spPr>
          <a:xfrm>
            <a:off x="7286625" y="4746309"/>
            <a:ext cx="1785937" cy="928687"/>
          </a:xfrm>
          <a:prstGeom prst="roundRect">
            <a:avLst/>
          </a:prstGeom>
          <a:solidFill>
            <a:srgbClr val="FFC000">
              <a:alpha val="42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2" name="11 Rectángulo"/>
          <p:cNvSpPr>
            <a:spLocks noChangeArrowheads="1"/>
          </p:cNvSpPr>
          <p:nvPr/>
        </p:nvSpPr>
        <p:spPr bwMode="auto">
          <a:xfrm>
            <a:off x="7286625" y="4960621"/>
            <a:ext cx="1857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>
                <a:latin typeface="Arial Black" pitchFamily="34" charset="0"/>
              </a:rPr>
              <a:t>Comparación Infraestructuras</a:t>
            </a:r>
            <a:endParaRPr lang="es-ES" sz="1400">
              <a:latin typeface="Arial Black" pitchFamily="34" charset="0"/>
            </a:endParaRPr>
          </a:p>
        </p:txBody>
      </p:sp>
      <p:sp>
        <p:nvSpPr>
          <p:cNvPr id="23" name="22 Flecha izquierda"/>
          <p:cNvSpPr/>
          <p:nvPr/>
        </p:nvSpPr>
        <p:spPr>
          <a:xfrm>
            <a:off x="6715108" y="5103497"/>
            <a:ext cx="500079" cy="285747"/>
          </a:xfrm>
          <a:prstGeom prst="leftArrow">
            <a:avLst/>
          </a:prstGeom>
          <a:solidFill>
            <a:srgbClr val="0000C0">
              <a:alpha val="59000"/>
            </a:srgbClr>
          </a:solidFill>
          <a:ln>
            <a:solidFill>
              <a:srgbClr val="0F0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4" name="23 Forma libre"/>
          <p:cNvSpPr/>
          <p:nvPr/>
        </p:nvSpPr>
        <p:spPr>
          <a:xfrm>
            <a:off x="2161277" y="4442357"/>
            <a:ext cx="4488873" cy="1884218"/>
          </a:xfrm>
          <a:custGeom>
            <a:avLst/>
            <a:gdLst>
              <a:gd name="connsiteX0" fmla="*/ 0 w 4488873"/>
              <a:gd name="connsiteY0" fmla="*/ 0 h 1884218"/>
              <a:gd name="connsiteX1" fmla="*/ 4488873 w 4488873"/>
              <a:gd name="connsiteY1" fmla="*/ 13854 h 1884218"/>
              <a:gd name="connsiteX2" fmla="*/ 4488873 w 4488873"/>
              <a:gd name="connsiteY2" fmla="*/ 1884218 h 1884218"/>
              <a:gd name="connsiteX3" fmla="*/ 0 w 4488873"/>
              <a:gd name="connsiteY3" fmla="*/ 1870364 h 1884218"/>
              <a:gd name="connsiteX4" fmla="*/ 0 w 4488873"/>
              <a:gd name="connsiteY4" fmla="*/ 0 h 188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8873" h="1884218">
                <a:moveTo>
                  <a:pt x="0" y="0"/>
                </a:moveTo>
                <a:lnTo>
                  <a:pt x="4488873" y="13854"/>
                </a:lnTo>
                <a:lnTo>
                  <a:pt x="4488873" y="1884218"/>
                </a:lnTo>
                <a:lnTo>
                  <a:pt x="0" y="187036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  <a:lumOff val="5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5" name="24 Tabla"/>
          <p:cNvGraphicFramePr>
            <a:graphicFrameLocks noGrp="1"/>
          </p:cNvGraphicFramePr>
          <p:nvPr/>
        </p:nvGraphicFramePr>
        <p:xfrm>
          <a:off x="214250" y="4071942"/>
          <a:ext cx="6429420" cy="2245998"/>
        </p:xfrm>
        <a:graphic>
          <a:graphicData uri="http://schemas.openxmlformats.org/drawingml/2006/table">
            <a:tbl>
              <a:tblPr/>
              <a:tblGrid>
                <a:gridCol w="976554"/>
                <a:gridCol w="976554"/>
                <a:gridCol w="791800"/>
                <a:gridCol w="818194"/>
                <a:gridCol w="818194"/>
                <a:gridCol w="1024062"/>
                <a:gridCol w="1024062"/>
              </a:tblGrid>
              <a:tr h="37433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Arial"/>
                          <a:ea typeface="Times New Roman"/>
                        </a:rPr>
                        <a:t>GLOSARIO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/>
                          <a:ea typeface="Times New Roman"/>
                        </a:rPr>
                        <a:t>Punta Indio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/>
                          <a:ea typeface="Times New Roman"/>
                        </a:rPr>
                        <a:t>Ameghino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/>
                          <a:ea typeface="Times New Roman"/>
                        </a:rPr>
                        <a:t>Tres Lomas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/>
                          <a:ea typeface="Times New Roman"/>
                        </a:rPr>
                        <a:t>Lezama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latin typeface="Arial"/>
                          <a:ea typeface="Times New Roman"/>
                        </a:rPr>
                        <a:t>HUANGUELÉN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374333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</a:rPr>
                        <a:t>INFRAESTRUCTURAS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</a:rPr>
                        <a:t>Delegación Municipal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1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1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1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1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1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3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</a:rPr>
                        <a:t>Instituciones Educativas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28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27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23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22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21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3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</a:rPr>
                        <a:t>Centros de Salud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3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3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</a:rPr>
                        <a:t>2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3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</a:rPr>
                        <a:t>Entidades Deportivas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7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6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8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8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</a:rPr>
                        <a:t>6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3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</a:rPr>
                        <a:t>Equipamientos Cívicos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</a:rPr>
                        <a:t>4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9" name="18 Conector recto"/>
          <p:cNvCxnSpPr/>
          <p:nvPr/>
        </p:nvCxnSpPr>
        <p:spPr>
          <a:xfrm rot="10800000">
            <a:off x="1857362" y="3000354"/>
            <a:ext cx="85725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ala de grises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Escala de grises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1265</TotalTime>
  <Words>843</Words>
  <Application>Microsoft Office PowerPoint</Application>
  <PresentationFormat>Presentación en pantalla (4:3)</PresentationFormat>
  <Paragraphs>331</Paragraphs>
  <Slides>16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8" baseType="lpstr">
      <vt:lpstr>Flujo</vt:lpstr>
      <vt:lpstr>CorelDRAW 12.0 Graphic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</dc:creator>
  <cp:lastModifiedBy>Windows</cp:lastModifiedBy>
  <cp:revision>148</cp:revision>
  <dcterms:created xsi:type="dcterms:W3CDTF">2011-11-03T10:56:19Z</dcterms:created>
  <dcterms:modified xsi:type="dcterms:W3CDTF">2012-04-10T23:56:29Z</dcterms:modified>
</cp:coreProperties>
</file>