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532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60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20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56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00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6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297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543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926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54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04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ED74-9CA5-4E64-99DC-E8FC9430E469}" type="datetimeFigureOut">
              <a:rPr lang="es-AR" smtClean="0"/>
              <a:t>08/12/2017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61E5-83BA-4C7C-BC66-D4C91E1A0D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2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“MAPEO OCEANICO, O LA INCERTIDUMBRE SOBRE DONDE SE ESTA INVESTIGANDO"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624736" cy="1152128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rgbClr val="FFFF00"/>
                </a:solidFill>
              </a:rPr>
              <a:t>AUTOR: TENIENTE DE FRAGATA IGNACIO MANUEL PEDRO ESCUDERO</a:t>
            </a:r>
          </a:p>
          <a:p>
            <a:endParaRPr lang="pt-BR" sz="1800" dirty="0" smtClean="0">
              <a:solidFill>
                <a:srgbClr val="FFFF00"/>
              </a:solidFill>
            </a:endParaRPr>
          </a:p>
          <a:p>
            <a:r>
              <a:rPr lang="es-AR" sz="1800" dirty="0" smtClean="0">
                <a:solidFill>
                  <a:srgbClr val="FFFF00"/>
                </a:solidFill>
              </a:rPr>
              <a:t>TUTOR: CAPITÁN DE FRAGATA WALTER REYNOSO PERALTA</a:t>
            </a:r>
            <a:endParaRPr lang="es-AR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CONCLUSIONES</a:t>
            </a:r>
            <a:endParaRPr lang="es-A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5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FIN</a:t>
            </a:r>
            <a:endParaRPr lang="es-A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Capítulo 1 “¿Por qué explorar?”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05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02" y="1412776"/>
            <a:ext cx="4888852" cy="385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4" y="526735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00"/>
                </a:solidFill>
              </a:rPr>
              <a:t>Mapa militar, siglo II a.C</a:t>
            </a:r>
            <a:r>
              <a:rPr lang="es-AR" b="1" dirty="0" smtClean="0">
                <a:solidFill>
                  <a:srgbClr val="FFFF00"/>
                </a:solidFill>
              </a:rPr>
              <a:t>. (CHINA)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6071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TABLA BABILONIA</a:t>
            </a:r>
            <a:endParaRPr lang="es-A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F00"/>
                </a:solidFill>
              </a:rPr>
              <a:t>Capítulo 2 “¿Quién debe explorar?”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pPr algn="just"/>
            <a:r>
              <a:rPr lang="es-AR" dirty="0" smtClean="0">
                <a:solidFill>
                  <a:srgbClr val="FFFF00"/>
                </a:solidFill>
              </a:rPr>
              <a:t>El programa hidrográfico nacional es considerado como un “bien de interés público”</a:t>
            </a:r>
          </a:p>
          <a:p>
            <a:pPr algn="just"/>
            <a:endParaRPr lang="es-AR" dirty="0">
              <a:solidFill>
                <a:srgbClr val="FFFF00"/>
              </a:solidFill>
            </a:endParaRPr>
          </a:p>
          <a:p>
            <a:pPr algn="just"/>
            <a:r>
              <a:rPr lang="es-AR" dirty="0">
                <a:solidFill>
                  <a:srgbClr val="FFFF00"/>
                </a:solidFill>
              </a:rPr>
              <a:t>ley 19.922 </a:t>
            </a:r>
            <a:endParaRPr lang="es-AR" dirty="0" smtClean="0">
              <a:solidFill>
                <a:srgbClr val="FFFF00"/>
              </a:solidFill>
            </a:endParaRPr>
          </a:p>
          <a:p>
            <a:pPr algn="just"/>
            <a:endParaRPr lang="es-AR" dirty="0">
              <a:solidFill>
                <a:srgbClr val="FFFF00"/>
              </a:solidFill>
            </a:endParaRPr>
          </a:p>
          <a:p>
            <a:pPr algn="just"/>
            <a:r>
              <a:rPr lang="es-AR" dirty="0">
                <a:solidFill>
                  <a:srgbClr val="FFFF00"/>
                </a:solidFill>
              </a:rPr>
              <a:t>ley 22.963</a:t>
            </a:r>
          </a:p>
        </p:txBody>
      </p:sp>
      <p:pic>
        <p:nvPicPr>
          <p:cNvPr id="2050" name="Picture 2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26" y="1556792"/>
            <a:ext cx="1682552" cy="16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ervicio de hidrografia na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18" y="3356992"/>
            <a:ext cx="1098968" cy="12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nstituto geográfico nacional (ig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85" y="4797152"/>
            <a:ext cx="2034834" cy="16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F00"/>
                </a:solidFill>
              </a:rPr>
              <a:t>Capítulo 3 “¿Quién más se beneficia con los resultados?”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Control seguro y eficaz del Transporte Marítimo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7541"/>
            <a:ext cx="4318417" cy="23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479715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FF00"/>
                </a:solidFill>
              </a:rPr>
              <a:t>Según la Conferencia de las Naciones Unidas sobre Comercio y Desarrollo (UNCTAD),</a:t>
            </a:r>
          </a:p>
          <a:p>
            <a:r>
              <a:rPr lang="es-AR" dirty="0">
                <a:solidFill>
                  <a:srgbClr val="FFFF00"/>
                </a:solidFill>
              </a:rPr>
              <a:t>aproximadamente el 80 % del volumen del comercio mundial y más del 70 % de su valor</a:t>
            </a:r>
          </a:p>
          <a:p>
            <a:r>
              <a:rPr lang="es-AR" dirty="0">
                <a:solidFill>
                  <a:srgbClr val="FFFF00"/>
                </a:solidFill>
              </a:rPr>
              <a:t>financiero transitan por mar</a:t>
            </a:r>
          </a:p>
        </p:txBody>
      </p:sp>
    </p:spTree>
    <p:extLst>
      <p:ext uri="{BB962C8B-B14F-4D97-AF65-F5344CB8AC3E}">
        <p14:creationId xmlns:p14="http://schemas.microsoft.com/office/powerpoint/2010/main" val="3233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663" y="1"/>
            <a:ext cx="5266928" cy="6857999"/>
          </a:xfrm>
        </p:spPr>
        <p:txBody>
          <a:bodyPr>
            <a:normAutofit/>
          </a:bodyPr>
          <a:lstStyle/>
          <a:p>
            <a:pPr algn="just"/>
            <a:r>
              <a:rPr lang="es-AR" dirty="0">
                <a:solidFill>
                  <a:srgbClr val="FFFF00"/>
                </a:solidFill>
              </a:rPr>
              <a:t>Gestión y Desarrollo de la Zona </a:t>
            </a:r>
            <a:r>
              <a:rPr lang="es-AR" dirty="0" smtClean="0">
                <a:solidFill>
                  <a:srgbClr val="FFFF00"/>
                </a:solidFill>
              </a:rPr>
              <a:t>Costera</a:t>
            </a:r>
          </a:p>
          <a:p>
            <a:pPr algn="just"/>
            <a:endParaRPr lang="es-AR" dirty="0" smtClean="0">
              <a:solidFill>
                <a:srgbClr val="FFFF00"/>
              </a:solidFill>
            </a:endParaRPr>
          </a:p>
          <a:p>
            <a:pPr algn="just"/>
            <a:r>
              <a:rPr lang="es-AR" dirty="0" smtClean="0">
                <a:solidFill>
                  <a:srgbClr val="FFFF00"/>
                </a:solidFill>
              </a:rPr>
              <a:t>Exploración </a:t>
            </a:r>
            <a:r>
              <a:rPr lang="es-AR" dirty="0">
                <a:solidFill>
                  <a:srgbClr val="FFFF00"/>
                </a:solidFill>
              </a:rPr>
              <a:t>y Explotación de los Recursos </a:t>
            </a:r>
            <a:r>
              <a:rPr lang="es-AR" dirty="0" smtClean="0">
                <a:solidFill>
                  <a:srgbClr val="FFFF00"/>
                </a:solidFill>
              </a:rPr>
              <a:t>Marinos</a:t>
            </a:r>
          </a:p>
          <a:p>
            <a:pPr algn="just"/>
            <a:endParaRPr lang="es-AR" dirty="0">
              <a:solidFill>
                <a:srgbClr val="FFFF00"/>
              </a:solidFill>
            </a:endParaRPr>
          </a:p>
          <a:p>
            <a:pPr algn="just"/>
            <a:r>
              <a:rPr lang="es-AR" dirty="0">
                <a:solidFill>
                  <a:srgbClr val="FFFF00"/>
                </a:solidFill>
              </a:rPr>
              <a:t>Delimitación de las Fronteras Marítimas y Relaciones </a:t>
            </a:r>
            <a:r>
              <a:rPr lang="es-AR" dirty="0" smtClean="0">
                <a:solidFill>
                  <a:srgbClr val="FFFF00"/>
                </a:solidFill>
              </a:rPr>
              <a:t>Internacionales</a:t>
            </a:r>
          </a:p>
          <a:p>
            <a:pPr algn="just"/>
            <a:endParaRPr lang="es-AR" dirty="0">
              <a:solidFill>
                <a:srgbClr val="FFFF00"/>
              </a:solidFill>
            </a:endParaRPr>
          </a:p>
          <a:p>
            <a:pPr algn="just"/>
            <a:r>
              <a:rPr lang="es-AR" dirty="0">
                <a:solidFill>
                  <a:srgbClr val="FFFF00"/>
                </a:solidFill>
              </a:rPr>
              <a:t>Prevención de catástrofes y defensa civil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"/>
            <a:ext cx="3203848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1959"/>
            <a:ext cx="3203848" cy="16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33" y="3284984"/>
            <a:ext cx="3105216" cy="16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13" y="5085184"/>
            <a:ext cx="3136821" cy="17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F00"/>
                </a:solidFill>
              </a:rPr>
              <a:t>Capítulo 4 “Los riesgos de operar en el mar”.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60506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31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251520" y="110155"/>
            <a:ext cx="3764562" cy="3136219"/>
            <a:chOff x="0" y="0"/>
            <a:chExt cx="2480945" cy="2184400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0400"/>
              <a:ext cx="2480945" cy="1287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2480945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s-AR" sz="1400" i="1" dirty="0">
                  <a:solidFill>
                    <a:srgbClr val="44546A"/>
                  </a:solidFill>
                  <a:effectLst/>
                  <a:latin typeface="Calibri"/>
                  <a:ea typeface="Calibri"/>
                  <a:cs typeface="Times New Roman"/>
                </a:rPr>
                <a:t>Tabla 1 “porcentaje de días con altura significativa de olas menores a los valores indicados en el periodo del 01-ene-1979 a 31-dic-2007 en POSICION 1 (golfo San Jorge)”.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9" name="Cuadro de texto 2"/>
            <p:cNvSpPr txBox="1">
              <a:spLocks noChangeArrowheads="1"/>
            </p:cNvSpPr>
            <p:nvPr/>
          </p:nvSpPr>
          <p:spPr bwMode="auto">
            <a:xfrm>
              <a:off x="0" y="1930400"/>
              <a:ext cx="2480945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>
                  <a:effectLst/>
                  <a:latin typeface="Calibri"/>
                  <a:ea typeface="Calibri"/>
                  <a:cs typeface="Times New Roman"/>
                </a:rPr>
                <a:t>Elaboración propia.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4644008" y="197073"/>
            <a:ext cx="4222328" cy="3049301"/>
            <a:chOff x="0" y="0"/>
            <a:chExt cx="2540212" cy="2184400"/>
          </a:xfrm>
        </p:grpSpPr>
        <p:sp>
          <p:nvSpPr>
            <p:cNvPr id="21" name="Cuadro de texto 2"/>
            <p:cNvSpPr txBox="1">
              <a:spLocks noChangeArrowheads="1"/>
            </p:cNvSpPr>
            <p:nvPr/>
          </p:nvSpPr>
          <p:spPr bwMode="auto">
            <a:xfrm>
              <a:off x="8467" y="0"/>
              <a:ext cx="2531745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s-AR" sz="1400" i="1" dirty="0">
                  <a:solidFill>
                    <a:srgbClr val="44546A"/>
                  </a:solidFill>
                  <a:effectLst/>
                  <a:latin typeface="Calibri"/>
                  <a:ea typeface="Calibri"/>
                  <a:cs typeface="Times New Roman"/>
                </a:rPr>
                <a:t>Tabla 3“porcentaje de días con altura significativa de olas menores a los valores indicados en el periodo del 01-ene-1979 a 31-dic-2007 en POSICION 3 (cuenca </a:t>
              </a:r>
              <a:r>
                <a:rPr lang="es-AR" sz="1400" i="1" dirty="0" err="1">
                  <a:solidFill>
                    <a:srgbClr val="44546A"/>
                  </a:solidFill>
                  <a:effectLst/>
                  <a:latin typeface="Calibri"/>
                  <a:ea typeface="Calibri"/>
                  <a:cs typeface="Times New Roman"/>
                </a:rPr>
                <a:t>Yaganes</a:t>
              </a:r>
              <a:r>
                <a:rPr lang="es-AR" sz="1400" i="1" dirty="0">
                  <a:solidFill>
                    <a:srgbClr val="44546A"/>
                  </a:solidFill>
                  <a:effectLst/>
                  <a:latin typeface="Calibri"/>
                  <a:ea typeface="Calibri"/>
                  <a:cs typeface="Times New Roman"/>
                </a:rPr>
                <a:t>)”.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2" name="Cuadro de texto 2"/>
            <p:cNvSpPr txBox="1">
              <a:spLocks noChangeArrowheads="1"/>
            </p:cNvSpPr>
            <p:nvPr/>
          </p:nvSpPr>
          <p:spPr bwMode="auto">
            <a:xfrm>
              <a:off x="0" y="1930400"/>
              <a:ext cx="2531110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>
                  <a:effectLst/>
                  <a:latin typeface="Calibri"/>
                  <a:ea typeface="Calibri"/>
                  <a:cs typeface="Times New Roman"/>
                </a:rPr>
                <a:t>Elaboración propia.</a:t>
              </a:r>
            </a:p>
          </p:txBody>
        </p:sp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" y="660400"/>
              <a:ext cx="2531745" cy="12871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23 Grupo"/>
          <p:cNvGrpSpPr/>
          <p:nvPr/>
        </p:nvGrpSpPr>
        <p:grpSpPr>
          <a:xfrm>
            <a:off x="251520" y="3434603"/>
            <a:ext cx="3764562" cy="3324448"/>
            <a:chOff x="0" y="0"/>
            <a:chExt cx="2488989" cy="2184400"/>
          </a:xfrm>
        </p:grpSpPr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4" y="660400"/>
              <a:ext cx="2472055" cy="12871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Cuadro de texto 2"/>
            <p:cNvSpPr txBox="1">
              <a:spLocks noChangeArrowheads="1"/>
            </p:cNvSpPr>
            <p:nvPr/>
          </p:nvSpPr>
          <p:spPr bwMode="auto">
            <a:xfrm>
              <a:off x="16934" y="0"/>
              <a:ext cx="2463800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s-AR" sz="1400" i="1" dirty="0">
                  <a:solidFill>
                    <a:srgbClr val="44546A"/>
                  </a:solidFill>
                  <a:effectLst/>
                  <a:latin typeface="Calibri"/>
                  <a:ea typeface="Calibri"/>
                  <a:cs typeface="Times New Roman"/>
                </a:rPr>
                <a:t>Tabla 2 “porcentaje de días con altura significativa de olas menores a los valores indicados en el periodo del 01-ene-1979 a 31-dic-2007 en POSICION 2 (cañón Mar del Plata)”.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4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7" name="Cuadro de texto 2"/>
            <p:cNvSpPr txBox="1">
              <a:spLocks noChangeArrowheads="1"/>
            </p:cNvSpPr>
            <p:nvPr/>
          </p:nvSpPr>
          <p:spPr bwMode="auto">
            <a:xfrm>
              <a:off x="0" y="1930400"/>
              <a:ext cx="2480945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AR" sz="1100">
                  <a:effectLst/>
                  <a:latin typeface="Calibri"/>
                  <a:ea typeface="Calibri"/>
                  <a:cs typeface="Times New Roman"/>
                </a:rPr>
                <a:t>Elaboración propia.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10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Capítulo 5 “Costos de Operación”.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311113" cy="45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66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FF00"/>
                </a:solidFill>
              </a:rPr>
              <a:t>Capítulo 6 “El futuro del transporte marítimo”.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32" y="4695084"/>
            <a:ext cx="3915068" cy="22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622"/>
            <a:ext cx="6351800" cy="334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73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284</Words>
  <Application>Microsoft Office PowerPoint</Application>
  <PresentationFormat>Presentación en pantalla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“MAPEO OCEANICO, O LA INCERTIDUMBRE SOBRE DONDE SE ESTA INVESTIGANDO"</vt:lpstr>
      <vt:lpstr>Capítulo 1 “¿Por qué explorar?”</vt:lpstr>
      <vt:lpstr>Capítulo 2 “¿Quién debe explorar?”</vt:lpstr>
      <vt:lpstr>Capítulo 3 “¿Quién más se beneficia con los resultados?”</vt:lpstr>
      <vt:lpstr>Presentación de PowerPoint</vt:lpstr>
      <vt:lpstr>Capítulo 4 “Los riesgos de operar en el mar”.</vt:lpstr>
      <vt:lpstr>Presentación de PowerPoint</vt:lpstr>
      <vt:lpstr>Capítulo 5 “Costos de Operación”.</vt:lpstr>
      <vt:lpstr>Capítulo 6 “El futuro del transporte marítimo”.</vt:lpstr>
      <vt:lpstr>CONCLUSIONES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“MAPEO OCEANICO, O LA INCERTIDUMBRE SOBRE DONDE SE ESTA INVESTIGANDO"</dc:title>
  <dc:creator>Solange</dc:creator>
  <cp:lastModifiedBy>Solange</cp:lastModifiedBy>
  <cp:revision>12</cp:revision>
  <dcterms:created xsi:type="dcterms:W3CDTF">2017-12-07T20:27:04Z</dcterms:created>
  <dcterms:modified xsi:type="dcterms:W3CDTF">2017-12-08T21:54:37Z</dcterms:modified>
</cp:coreProperties>
</file>